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71" r:id="rId9"/>
    <p:sldId id="263" r:id="rId10"/>
    <p:sldId id="264" r:id="rId11"/>
    <p:sldId id="272" r:id="rId12"/>
    <p:sldId id="265" r:id="rId1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14287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28575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42862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571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m Nichani" initials="P.N." lastIdx="1" clrIdx="0">
    <p:extLst>
      <p:ext uri="{19B8F6BF-5375-455C-9EA6-DF929625EA0E}">
        <p15:presenceInfo xmlns:p15="http://schemas.microsoft.com/office/powerpoint/2012/main" userId="Prem Nichani" providerId="None"/>
      </p:ext>
    </p:extLst>
  </p:cmAuthor>
  <p:cmAuthor id="2" name="Marko Popovic" initials="MP" lastIdx="1" clrIdx="1">
    <p:extLst>
      <p:ext uri="{19B8F6BF-5375-455C-9EA6-DF929625EA0E}">
        <p15:presenceInfo xmlns:p15="http://schemas.microsoft.com/office/powerpoint/2012/main" userId="S::marko.popovic@mail.utoronto.ca::07c34093-7aa3-4f3c-ad41-a07ca6fc0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8"/>
    <p:restoredTop sz="81171"/>
  </p:normalViewPr>
  <p:slideViewPr>
    <p:cSldViewPr snapToGrid="0" snapToObjects="1">
      <p:cViewPr varScale="1">
        <p:scale>
          <a:sx n="116" d="100"/>
          <a:sy n="116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100"/>
      </a:spcBef>
      <a:defRPr sz="300">
        <a:latin typeface="+mj-lt"/>
        <a:ea typeface="+mj-ea"/>
        <a:cs typeface="+mj-cs"/>
        <a:sym typeface="Calibri"/>
      </a:defRPr>
    </a:lvl1pPr>
    <a:lvl2pPr indent="2286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2pPr>
    <a:lvl3pPr indent="4572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3pPr>
    <a:lvl4pPr indent="6858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4pPr>
    <a:lvl5pPr indent="9144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5pPr>
    <a:lvl6pPr indent="11430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6pPr>
    <a:lvl7pPr indent="13716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7pPr>
    <a:lvl8pPr indent="16002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8pPr>
    <a:lvl9pPr indent="1828800" latinLnBrk="0">
      <a:spcBef>
        <a:spcPts val="100"/>
      </a:spcBef>
      <a:defRPr sz="3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2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…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Arial"/>
              </a:rPr>
              <a:t>None for Bevacizumab, shown to be significantly cheaper than the former. Brolucizumab, Health Canada-approved in 2020, not included in this study.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615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pPr>
            <a:endParaRPr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7550" indent="-197550" algn="l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What?: </a:t>
            </a:r>
            <a:r>
              <a:rPr lang="en-CA" sz="800" dirty="0">
                <a:latin typeface="Avenir Book" panose="02000503020000020003" pitchFamily="2" charset="0"/>
              </a:rPr>
              <a:t>progressive, degenerative, and irreversible maculopathy</a:t>
            </a:r>
            <a:r>
              <a:rPr lang="en-CA" sz="800" baseline="31999" dirty="0">
                <a:latin typeface="Avenir Book" panose="02000503020000020003" pitchFamily="2" charset="0"/>
              </a:rPr>
              <a:t>1-4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Types: </a:t>
            </a:r>
            <a:r>
              <a:rPr lang="en-CA" sz="800" b="0" i="1" dirty="0">
                <a:latin typeface="Avenir Book" panose="02000503020000020003" pitchFamily="2" charset="0"/>
              </a:rPr>
              <a:t>dry</a:t>
            </a:r>
            <a:r>
              <a:rPr lang="en-CA" sz="800" b="0" dirty="0">
                <a:latin typeface="Avenir Book" panose="02000503020000020003" pitchFamily="2" charset="0"/>
              </a:rPr>
              <a:t> AMD (90% of cases) and wet/</a:t>
            </a:r>
            <a:r>
              <a:rPr lang="en-CA" sz="800" b="0" i="1" dirty="0">
                <a:latin typeface="Avenir Book" panose="02000503020000020003" pitchFamily="2" charset="0"/>
              </a:rPr>
              <a:t>neovascular</a:t>
            </a:r>
            <a:r>
              <a:rPr lang="en-CA" sz="800" b="0" dirty="0">
                <a:latin typeface="Avenir Book" panose="02000503020000020003" pitchFamily="2" charset="0"/>
              </a:rPr>
              <a:t> AMD (</a:t>
            </a:r>
            <a:r>
              <a:rPr lang="en-CA" sz="800" b="0" dirty="0" err="1">
                <a:latin typeface="Avenir Book" panose="02000503020000020003" pitchFamily="2" charset="0"/>
              </a:rPr>
              <a:t>nAMD</a:t>
            </a:r>
            <a:r>
              <a:rPr lang="en-CA" sz="800" b="0" dirty="0">
                <a:latin typeface="Avenir Book" panose="02000503020000020003" pitchFamily="2" charset="0"/>
              </a:rPr>
              <a:t>; 10%)</a:t>
            </a:r>
            <a:r>
              <a:rPr lang="en-CA" sz="800" b="0" baseline="31999" dirty="0">
                <a:latin typeface="Avenir Book" panose="02000503020000020003" pitchFamily="2" charset="0"/>
              </a:rPr>
              <a:t>5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Epidemiology (Global): </a:t>
            </a:r>
            <a:r>
              <a:rPr lang="en-CA" sz="800" b="0" dirty="0">
                <a:latin typeface="Avenir Book" panose="02000503020000020003" pitchFamily="2" charset="0"/>
              </a:rPr>
              <a:t>196M affected, explains ~8.7% of blindness, prevalence of </a:t>
            </a:r>
            <a:r>
              <a:rPr lang="en-CA" sz="800" b="0" dirty="0" err="1">
                <a:latin typeface="Avenir Book" panose="02000503020000020003" pitchFamily="2" charset="0"/>
              </a:rPr>
              <a:t>nAMD</a:t>
            </a:r>
            <a:r>
              <a:rPr lang="en-CA" sz="800" b="0" dirty="0">
                <a:latin typeface="Avenir Book" panose="02000503020000020003" pitchFamily="2" charset="0"/>
              </a:rPr>
              <a:t> is 0.5-1.4%</a:t>
            </a:r>
            <a:r>
              <a:rPr lang="en-CA" sz="800" b="0" baseline="31999" dirty="0">
                <a:latin typeface="Avenir Book" panose="02000503020000020003" pitchFamily="2" charset="0"/>
              </a:rPr>
              <a:t>6-8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lang="en-CA" sz="800" b="0" baseline="31999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400" dirty="0" err="1">
                <a:latin typeface="Avenir Book" panose="02000503020000020003" pitchFamily="2" charset="0"/>
              </a:rPr>
              <a:t>nAMD</a:t>
            </a:r>
            <a:r>
              <a:rPr lang="en-CA" sz="1400" dirty="0">
                <a:latin typeface="Avenir Book" panose="02000503020000020003" pitchFamily="2" charset="0"/>
              </a:rPr>
              <a:t> Pathogenesis:</a:t>
            </a:r>
            <a:r>
              <a:rPr lang="en-CA" sz="1400" b="0" dirty="0">
                <a:latin typeface="Avenir Book" panose="02000503020000020003" pitchFamily="2" charset="0"/>
              </a:rPr>
              <a:t> controlled by panoply of angiogenic mediators, e.g., vascular endothelial growth factor (VEGF) which causes neovascularization and increased vascular permeability</a:t>
            </a:r>
            <a:r>
              <a:rPr lang="en-CA" sz="1400" b="0" baseline="31999" dirty="0">
                <a:latin typeface="Avenir Book" panose="02000503020000020003" pitchFamily="2" charset="0"/>
              </a:rPr>
              <a:t>9-12</a:t>
            </a:r>
            <a:endParaRPr lang="en-CA" sz="1400" b="0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400" dirty="0">
                <a:latin typeface="Avenir Book" panose="02000503020000020003" pitchFamily="2" charset="0"/>
              </a:rPr>
              <a:t>Treatment:</a:t>
            </a:r>
            <a:r>
              <a:rPr lang="en-CA" sz="1400" b="0" dirty="0">
                <a:latin typeface="Avenir Book" panose="02000503020000020003" pitchFamily="2" charset="0"/>
              </a:rPr>
              <a:t> intravitreal injections (IVI) of anti-VEGF (ranibizumab, aflibercept, bevacizumab) </a:t>
            </a:r>
          </a:p>
          <a:p>
            <a:pPr marL="451550" lvl="4" indent="-197550" algn="l">
              <a:buSzPct val="75000"/>
              <a:buFont typeface="Calibri"/>
              <a:buChar char="๏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400" b="0" i="1" dirty="0">
                <a:latin typeface="Avenir Book" panose="02000503020000020003" pitchFamily="2" charset="0"/>
              </a:rPr>
              <a:t>IVI Benefits: </a:t>
            </a:r>
            <a:r>
              <a:rPr lang="en-CA" sz="1400" b="0" dirty="0">
                <a:latin typeface="Avenir Book" panose="02000503020000020003" pitchFamily="2" charset="0"/>
              </a:rPr>
              <a:t>clinically effective, high ocular bioavailability, low systemic toxicity</a:t>
            </a:r>
            <a:r>
              <a:rPr lang="en-CA" sz="1400" b="0" baseline="31999" dirty="0">
                <a:latin typeface="Avenir Book" panose="02000503020000020003" pitchFamily="2" charset="0"/>
              </a:rPr>
              <a:t>13-14</a:t>
            </a:r>
            <a:endParaRPr lang="en-CA" sz="1400" b="0" dirty="0">
              <a:latin typeface="Avenir Book" panose="02000503020000020003" pitchFamily="2" charset="0"/>
            </a:endParaRPr>
          </a:p>
          <a:p>
            <a:pPr marL="451550" lvl="4" indent="-197550" algn="l">
              <a:buSzPct val="75000"/>
              <a:buFont typeface="Calibri"/>
              <a:buChar char="๏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400" b="0" i="1" dirty="0">
                <a:latin typeface="Avenir Book" panose="02000503020000020003" pitchFamily="2" charset="0"/>
              </a:rPr>
              <a:t>IVI Pitfalls: </a:t>
            </a:r>
            <a:r>
              <a:rPr lang="en-CA" sz="1400" b="0" dirty="0">
                <a:latin typeface="Avenir Book" panose="02000503020000020003" pitchFamily="2" charset="0"/>
              </a:rPr>
              <a:t>multiple administration, discomfort, infection risk, high cost</a:t>
            </a:r>
            <a:r>
              <a:rPr lang="en-CA" sz="1400" b="0" baseline="31999" dirty="0">
                <a:latin typeface="Avenir Book" panose="02000503020000020003" pitchFamily="2" charset="0"/>
              </a:rPr>
              <a:t>14-24</a:t>
            </a:r>
            <a:endParaRPr lang="en-CA" sz="1400" b="0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400" dirty="0">
                <a:latin typeface="Avenir Book" panose="02000503020000020003" pitchFamily="2" charset="0"/>
              </a:rPr>
              <a:t>Common Dosing: </a:t>
            </a:r>
            <a:r>
              <a:rPr lang="en-CA" sz="1400" b="0" dirty="0">
                <a:latin typeface="Avenir Book" panose="02000503020000020003" pitchFamily="2" charset="0"/>
              </a:rPr>
              <a:t>monthly, pro re nata (PRN), treat-and-extend (T&amp;E)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lang="en-CA" sz="800" b="0" baseline="31999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lang="en-CA" sz="800" b="0" baseline="31999" dirty="0">
              <a:latin typeface="Avenir Book" panose="02000503020000020003" pitchFamily="2" charset="0"/>
            </a:endParaRPr>
          </a:p>
          <a:p>
            <a:pPr algn="l">
              <a:defRPr sz="1600" u="sng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Study Contributions</a:t>
            </a:r>
          </a:p>
          <a:p>
            <a:pPr marL="197550" indent="-197550" algn="l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A rapidly aging population of baby boomers = ↑ in </a:t>
            </a:r>
            <a:r>
              <a:rPr lang="en-CA" sz="800" dirty="0" err="1">
                <a:latin typeface="Avenir Book" panose="02000503020000020003" pitchFamily="2" charset="0"/>
              </a:rPr>
              <a:t>nAMD</a:t>
            </a:r>
            <a:r>
              <a:rPr lang="en-CA" sz="800" dirty="0">
                <a:latin typeface="Avenir Book" panose="02000503020000020003" pitchFamily="2" charset="0"/>
              </a:rPr>
              <a:t> cases</a:t>
            </a:r>
            <a:r>
              <a:rPr lang="en-CA" sz="800" baseline="31999" dirty="0">
                <a:latin typeface="Avenir Book" panose="02000503020000020003" pitchFamily="2" charset="0"/>
              </a:rPr>
              <a:t>7, 25-29</a:t>
            </a:r>
          </a:p>
          <a:p>
            <a:pPr marL="197550" indent="-197550" algn="l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No strong consensus on the optimal dosing strategy for </a:t>
            </a:r>
            <a:r>
              <a:rPr lang="en-CA" sz="800" dirty="0" err="1">
                <a:latin typeface="Avenir Book" panose="02000503020000020003" pitchFamily="2" charset="0"/>
              </a:rPr>
              <a:t>nAMD</a:t>
            </a:r>
            <a:r>
              <a:rPr lang="en-CA" sz="800" dirty="0">
                <a:latin typeface="Avenir Book" panose="02000503020000020003" pitchFamily="2" charset="0"/>
              </a:rPr>
              <a:t> eyes</a:t>
            </a:r>
            <a:r>
              <a:rPr lang="en-CA" sz="800" baseline="31999" dirty="0">
                <a:latin typeface="Avenir Book" panose="02000503020000020003" pitchFamily="2" charset="0"/>
              </a:rPr>
              <a:t>15-16, 30-38</a:t>
            </a:r>
          </a:p>
          <a:p>
            <a:pPr marL="197550" indent="-197550" algn="l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dirty="0">
                <a:latin typeface="Avenir Book" panose="02000503020000020003" pitchFamily="2" charset="0"/>
              </a:rPr>
              <a:t>Identifying the optimal dosing strategy may enhance treatment efficacy, promote adherence, confer cost savings, and reduce patient and clinic burden</a:t>
            </a:r>
            <a:r>
              <a:rPr lang="en-CA" sz="800" baseline="31999" dirty="0">
                <a:latin typeface="Avenir Book" panose="02000503020000020003" pitchFamily="2" charset="0"/>
              </a:rPr>
              <a:t>22, 39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lang="en-CA" sz="800" b="0" baseline="31999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Databases: </a:t>
            </a:r>
            <a:r>
              <a:rPr lang="en-CA" sz="800" dirty="0">
                <a:latin typeface="Avenir Book" panose="02000503020000020003" pitchFamily="2" charset="0"/>
              </a:rPr>
              <a:t>Ovid MEDLINE, Embase + Embase Classic, Cochrane CENTRAL, Google Scholar</a:t>
            </a:r>
            <a:endParaRPr lang="en-CA" sz="8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Inclusion: </a:t>
            </a:r>
            <a:r>
              <a:rPr lang="en-CA" sz="800" dirty="0">
                <a:latin typeface="Avenir Book" panose="02000503020000020003" pitchFamily="2" charset="0"/>
              </a:rPr>
              <a:t>(1) English, peer-reviewed RCTs; (2) </a:t>
            </a:r>
            <a:r>
              <a:rPr lang="en-CA" sz="800" dirty="0" err="1">
                <a:latin typeface="Avenir Book" panose="02000503020000020003" pitchFamily="2" charset="0"/>
              </a:rPr>
              <a:t>nAMD</a:t>
            </a:r>
            <a:r>
              <a:rPr lang="en-CA" sz="800" dirty="0">
                <a:latin typeface="Avenir Book" panose="02000503020000020003" pitchFamily="2" charset="0"/>
              </a:rPr>
              <a:t> eyes; (3) reported comparative efficacy or safety outcomes between T&amp;E and ≥1 other dosing strategy</a:t>
            </a:r>
            <a:endParaRPr lang="en-CA" sz="8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Variables of Interest: </a:t>
            </a:r>
            <a:r>
              <a:rPr lang="en-CA" sz="800" dirty="0" err="1">
                <a:latin typeface="Avenir Book" panose="02000503020000020003" pitchFamily="2" charset="0"/>
              </a:rPr>
              <a:t>sociodemographics</a:t>
            </a:r>
            <a:r>
              <a:rPr lang="en-CA" sz="800" dirty="0">
                <a:latin typeface="Avenir Book" panose="02000503020000020003" pitchFamily="2" charset="0"/>
              </a:rPr>
              <a:t>, anti-VEGF agent, mean number of IVIs, mean number of clinic visits, best corrected visual acuity (BCVA), central subfield thickness (CSFT), presence of intraretinal/subretinal fluid (IRF/SRF), length of follow-up, ocular adverse events (AE)</a:t>
            </a:r>
            <a:endParaRPr lang="en-CA" sz="8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Critical Appraisal: </a:t>
            </a:r>
            <a:r>
              <a:rPr lang="en-CA" sz="800" dirty="0">
                <a:latin typeface="Avenir Book" panose="02000503020000020003" pitchFamily="2" charset="0"/>
              </a:rPr>
              <a:t>(1) Cochrane </a:t>
            </a:r>
            <a:r>
              <a:rPr lang="en-CA" sz="800" dirty="0" err="1">
                <a:latin typeface="Avenir Book" panose="02000503020000020003" pitchFamily="2" charset="0"/>
              </a:rPr>
              <a:t>RoB</a:t>
            </a:r>
            <a:r>
              <a:rPr lang="en-CA" sz="800" dirty="0">
                <a:latin typeface="Avenir Book" panose="02000503020000020003" pitchFamily="2" charset="0"/>
              </a:rPr>
              <a:t> 2 tool;</a:t>
            </a:r>
            <a:r>
              <a:rPr lang="en-CA" sz="800" baseline="31999" dirty="0">
                <a:latin typeface="Avenir Book" panose="02000503020000020003" pitchFamily="2" charset="0"/>
              </a:rPr>
              <a:t>40-41</a:t>
            </a:r>
            <a:r>
              <a:rPr lang="en-CA" sz="800" dirty="0">
                <a:latin typeface="Avenir Book" panose="02000503020000020003" pitchFamily="2" charset="0"/>
              </a:rPr>
              <a:t> (2) Grading of Recommendations, Assessment, Development and Evaluation (GRADE)</a:t>
            </a:r>
            <a:r>
              <a:rPr lang="en-CA" sz="800" baseline="31999" dirty="0">
                <a:latin typeface="Avenir Book" panose="02000503020000020003" pitchFamily="2" charset="0"/>
              </a:rPr>
              <a:t>42</a:t>
            </a:r>
            <a:endParaRPr lang="en-CA" sz="8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1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800" b="1" dirty="0">
                <a:latin typeface="Avenir Book" panose="02000503020000020003" pitchFamily="2" charset="0"/>
              </a:rPr>
              <a:t>Data Analysis: </a:t>
            </a:r>
            <a:r>
              <a:rPr lang="en-CA" sz="800" dirty="0">
                <a:latin typeface="Avenir Book" panose="02000503020000020003" pitchFamily="2" charset="0"/>
              </a:rPr>
              <a:t>Means ± standard deviations. Weighted mean differences (WMD) and risk ratios (RR) by number of eyes. 95% confidence intervals (CI). Inverse variance method for continuous data. Mantel-Haenszel for categorical data. </a:t>
            </a:r>
            <a:r>
              <a:rPr lang="en-CA" sz="800" i="1" dirty="0">
                <a:latin typeface="Avenir Book" panose="02000503020000020003" pitchFamily="2" charset="0"/>
              </a:rPr>
              <a:t>P</a:t>
            </a:r>
            <a:r>
              <a:rPr lang="en-CA" sz="800" dirty="0">
                <a:latin typeface="Avenir Book" panose="02000503020000020003" pitchFamily="2" charset="0"/>
              </a:rPr>
              <a:t> &lt; 0.05 considered significant.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1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5417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dirty="0"/>
              <a:t>…</a:t>
            </a:r>
            <a:r>
              <a:rPr lang="en-US" b="1" u="sng" dirty="0">
                <a:latin typeface="Avenir Book" panose="02000503020000020003" pitchFamily="2" charset="0"/>
              </a:rPr>
              <a:t>Efficacy &amp; Safety</a:t>
            </a:r>
            <a:endParaRPr lang="en-US" b="1" u="sng" dirty="0">
              <a:solidFill>
                <a:srgbClr val="424242"/>
              </a:solidFill>
              <a:latin typeface="Avenir Book" panose="02000503020000020003" pitchFamily="2" charset="0"/>
            </a:endParaRP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Non-inferior efficacy outcomes</a:t>
            </a:r>
            <a:r>
              <a:rPr lang="en-US" baseline="31999" dirty="0">
                <a:latin typeface="Avenir Book" panose="02000503020000020003" pitchFamily="2" charset="0"/>
              </a:rPr>
              <a:t>32,46-47</a:t>
            </a:r>
            <a:endParaRPr lang="en-US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US" b="1" u="sng" dirty="0">
                <a:latin typeface="Avenir Book" panose="02000503020000020003" pitchFamily="2" charset="0"/>
              </a:rPr>
              <a:t>For Patients:</a:t>
            </a:r>
            <a:r>
              <a:rPr lang="en-US" b="1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↓ burden, ↑ adherence</a:t>
            </a:r>
            <a:r>
              <a:rPr lang="en-US" baseline="31999" dirty="0">
                <a:latin typeface="Avenir Book" panose="02000503020000020003" pitchFamily="2" charset="0"/>
              </a:rPr>
              <a:t>48-51</a:t>
            </a: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↓ work absenteeism, ↓ travel time, ↓ anxiety/discomfort</a:t>
            </a:r>
            <a:endParaRPr lang="en-US" sz="1630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US" b="1" u="sng" dirty="0">
                <a:latin typeface="Avenir Book" panose="02000503020000020003" pitchFamily="2" charset="0"/>
              </a:rPr>
              <a:t>For Clinics/MDs:</a:t>
            </a:r>
            <a:r>
              <a:rPr lang="en-US" b="1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↓ clinic capacity pressures, ↑ cost savings</a:t>
            </a:r>
            <a:r>
              <a:rPr lang="en-US" baseline="31999" dirty="0">
                <a:latin typeface="Avenir Book" panose="02000503020000020003" pitchFamily="2" charset="0"/>
              </a:rPr>
              <a:t>52-53</a:t>
            </a:r>
            <a:endParaRPr lang="en-US" dirty="0">
              <a:latin typeface="Avenir Book" panose="02000503020000020003" pitchFamily="2" charset="0"/>
            </a:endParaRP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↑ predictability with T&amp;E dosing vs. PRN which can be inconsistent</a:t>
            </a:r>
            <a:endParaRPr lang="en-US" sz="1630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US" b="1" u="sng" dirty="0">
                <a:latin typeface="Avenir Book" panose="02000503020000020003" pitchFamily="2" charset="0"/>
              </a:rPr>
              <a:t>Cost of Treatment</a:t>
            </a: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2016: 6x monthly then T&amp;E (in $USD/year)</a:t>
            </a:r>
            <a:r>
              <a:rPr lang="en-US" baseline="30000" dirty="0">
                <a:latin typeface="Avenir Book" panose="02000503020000020003" pitchFamily="2" charset="0"/>
              </a:rPr>
              <a:t>54</a:t>
            </a:r>
            <a:endParaRPr lang="en-US" dirty="0">
              <a:latin typeface="Avenir Book" panose="02000503020000020003" pitchFamily="2" charset="0"/>
            </a:endParaRPr>
          </a:p>
          <a:p>
            <a:pPr lvl="1"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Bevacizumab: $4100</a:t>
            </a:r>
          </a:p>
          <a:p>
            <a:pPr lvl="1"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Ranibizumab: $18,600</a:t>
            </a:r>
          </a:p>
          <a:p>
            <a:pPr lvl="1"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Aflibercept: $26,100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/>
          <p:cNvSpPr/>
          <p:nvPr/>
        </p:nvSpPr>
        <p:spPr>
          <a:xfrm>
            <a:off x="55562" y="55562"/>
            <a:ext cx="9042401" cy="4270376"/>
          </a:xfrm>
          <a:prstGeom prst="rect">
            <a:avLst/>
          </a:prstGeom>
          <a:gradFill>
            <a:gsLst>
              <a:gs pos="0">
                <a:srgbClr val="3E87CB"/>
              </a:gs>
              <a:gs pos="86999">
                <a:srgbClr val="351F65"/>
              </a:gs>
              <a:gs pos="100000">
                <a:srgbClr val="351F65"/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 defTabSz="2978150">
              <a:defRPr sz="15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0800"/>
            <a:ext cx="9055100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"/>
          <p:cNvSpPr/>
          <p:nvPr/>
        </p:nvSpPr>
        <p:spPr>
          <a:xfrm>
            <a:off x="55562" y="55562"/>
            <a:ext cx="9042401" cy="465138"/>
          </a:xfrm>
          <a:prstGeom prst="rect">
            <a:avLst/>
          </a:prstGeom>
          <a:gradFill>
            <a:gsLst>
              <a:gs pos="0">
                <a:srgbClr val="3E87CB"/>
              </a:gs>
              <a:gs pos="63999">
                <a:srgbClr val="351F65"/>
              </a:gs>
              <a:gs pos="100000">
                <a:srgbClr val="351F65"/>
              </a:gs>
            </a:gsLst>
            <a:lin ang="8100000"/>
          </a:gradFill>
          <a:ln w="12700">
            <a:miter lim="400000"/>
          </a:ln>
        </p:spPr>
        <p:txBody>
          <a:bodyPr lIns="45719" rIns="45719"/>
          <a:lstStyle/>
          <a:p>
            <a:pPr defTabSz="2978150">
              <a:defRPr sz="1500"/>
            </a:pPr>
            <a:endParaRPr/>
          </a:p>
        </p:txBody>
      </p:sp>
      <p:sp>
        <p:nvSpPr>
          <p:cNvPr id="87" name="Rectangle"/>
          <p:cNvSpPr/>
          <p:nvPr/>
        </p:nvSpPr>
        <p:spPr>
          <a:xfrm>
            <a:off x="1587" y="593725"/>
            <a:ext cx="9144001" cy="448151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/>
          <a:lstStyle/>
          <a:p>
            <a:pPr defTabSz="930275">
              <a:defRPr sz="500"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4712"/>
            <a:ext cx="160646" cy="153279"/>
          </a:xfrm>
          <a:prstGeom prst="rect">
            <a:avLst/>
          </a:prstGeom>
        </p:spPr>
        <p:txBody>
          <a:bodyPr anchor="t"/>
          <a:lstStyle>
            <a:lvl1pPr algn="l" defTabSz="233362">
              <a:defRPr sz="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7604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85750" marR="0" indent="-285750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»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48390" marR="0" indent="-267390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–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20511" marR="0" indent="-258511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449982" marR="0" indent="-306982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–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796873" marR="0" indent="-272873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»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54073" marR="0" indent="-272873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711273" marR="0" indent="-272873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168473" marR="0" indent="-272873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625673" marR="0" indent="-272873" algn="l" defTabSz="760412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"/>
        <a:tabLst/>
        <a:defRPr sz="2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4287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8575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428625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5715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t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t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ti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t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tif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rem Nichani MSc MD(C),1 Marko M. Popovic MD MPH(C),2 Rajeev H. Muni MD,2,3 Kamiar Mireskandari MBChB PhD,2,4 Nasrin N. Tehrani MBBCh MSc,2,4 Peter J. Kertes MD CM2,5…"/>
          <p:cNvSpPr txBox="1"/>
          <p:nvPr/>
        </p:nvSpPr>
        <p:spPr>
          <a:xfrm>
            <a:off x="102741" y="2487735"/>
            <a:ext cx="8959065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233362">
              <a:defRPr sz="1600" b="1">
                <a:solidFill>
                  <a:srgbClr val="FFFFFF"/>
                </a:solidFill>
              </a:defRPr>
            </a:pPr>
            <a:r>
              <a:rPr b="0" dirty="0">
                <a:latin typeface="Avenir Book" panose="02000503020000020003" pitchFamily="2" charset="0"/>
              </a:rPr>
              <a:t>Marko M. Popovic MD MPH</a:t>
            </a:r>
            <a:r>
              <a:rPr lang="en-US" b="0" dirty="0">
                <a:latin typeface="Avenir Book" panose="02000503020000020003" pitchFamily="2" charset="0"/>
              </a:rPr>
              <a:t>(C),</a:t>
            </a:r>
            <a:r>
              <a:rPr lang="en-US" b="0" baseline="30000" dirty="0">
                <a:latin typeface="Avenir Book" panose="02000503020000020003" pitchFamily="2" charset="0"/>
              </a:rPr>
              <a:t>1</a:t>
            </a:r>
            <a:r>
              <a:rPr b="0" dirty="0">
                <a:latin typeface="Avenir Book" panose="02000503020000020003" pitchFamily="2" charset="0"/>
              </a:rPr>
              <a:t> </a:t>
            </a:r>
            <a:r>
              <a:rPr lang="en-US" b="0" dirty="0">
                <a:latin typeface="Avenir Book" panose="02000503020000020003" pitchFamily="2" charset="0"/>
              </a:rPr>
              <a:t>Prem Nichani MSc MD(C),</a:t>
            </a:r>
            <a:r>
              <a:rPr lang="en-US" b="0" baseline="30000" dirty="0">
                <a:latin typeface="Avenir Book" panose="02000503020000020003" pitchFamily="2" charset="0"/>
              </a:rPr>
              <a:t>2</a:t>
            </a:r>
            <a:r>
              <a:rPr lang="en-US" b="0" dirty="0">
                <a:latin typeface="Avenir Book" panose="02000503020000020003" pitchFamily="2" charset="0"/>
              </a:rPr>
              <a:t> Arjan S. Dhoot MD(C),</a:t>
            </a:r>
            <a:r>
              <a:rPr lang="en-US" b="0" baseline="30000" dirty="0">
                <a:latin typeface="Avenir Book" panose="02000503020000020003" pitchFamily="2" charset="0"/>
              </a:rPr>
              <a:t>2</a:t>
            </a:r>
            <a:r>
              <a:rPr lang="en-US" b="0" dirty="0">
                <a:latin typeface="Avenir Book" panose="02000503020000020003" pitchFamily="2" charset="0"/>
              </a:rPr>
              <a:t> Ananya Pathak </a:t>
            </a:r>
            <a:r>
              <a:rPr lang="en-US" b="0" dirty="0" err="1">
                <a:latin typeface="Avenir Book" panose="02000503020000020003" pitchFamily="2" charset="0"/>
              </a:rPr>
              <a:t>BASc</a:t>
            </a:r>
            <a:r>
              <a:rPr lang="en-US" b="0" dirty="0">
                <a:latin typeface="Avenir Book" panose="02000503020000020003" pitchFamily="2" charset="0"/>
              </a:rPr>
              <a:t>(C),</a:t>
            </a:r>
            <a:r>
              <a:rPr lang="en-US" b="0" baseline="30000" dirty="0">
                <a:latin typeface="Avenir Book" panose="02000503020000020003" pitchFamily="2" charset="0"/>
              </a:rPr>
              <a:t>3</a:t>
            </a:r>
            <a:r>
              <a:rPr lang="en-US" b="0" dirty="0">
                <a:latin typeface="Avenir Book" panose="02000503020000020003" pitchFamily="2" charset="0"/>
              </a:rPr>
              <a:t> R</a:t>
            </a:r>
            <a:r>
              <a:rPr b="0" dirty="0">
                <a:latin typeface="Avenir Book" panose="02000503020000020003" pitchFamily="2" charset="0"/>
              </a:rPr>
              <a:t>ajeev H. Muni M</a:t>
            </a:r>
            <a:r>
              <a:rPr lang="en-US" b="0" dirty="0">
                <a:latin typeface="Avenir Book" panose="02000503020000020003" pitchFamily="2" charset="0"/>
              </a:rPr>
              <a:t>D,</a:t>
            </a:r>
            <a:r>
              <a:rPr lang="en-US" b="0" baseline="31499" dirty="0">
                <a:latin typeface="Avenir Book" panose="02000503020000020003" pitchFamily="2" charset="0"/>
              </a:rPr>
              <a:t>1,4-5</a:t>
            </a:r>
            <a:r>
              <a:rPr b="0" dirty="0">
                <a:latin typeface="Avenir Book" panose="02000503020000020003" pitchFamily="2" charset="0"/>
              </a:rPr>
              <a:t> Peter J. </a:t>
            </a:r>
            <a:r>
              <a:rPr b="0" dirty="0" err="1">
                <a:latin typeface="Avenir Book" panose="02000503020000020003" pitchFamily="2" charset="0"/>
              </a:rPr>
              <a:t>Kertes</a:t>
            </a:r>
            <a:r>
              <a:rPr b="0" dirty="0">
                <a:latin typeface="Avenir Book" panose="02000503020000020003" pitchFamily="2" charset="0"/>
              </a:rPr>
              <a:t> MD CM</a:t>
            </a:r>
            <a:r>
              <a:rPr lang="en-US" baseline="31499" dirty="0">
                <a:latin typeface="Avenir Book" panose="02000503020000020003" pitchFamily="2" charset="0"/>
              </a:rPr>
              <a:t>1</a:t>
            </a:r>
            <a:r>
              <a:rPr b="0" baseline="31499" dirty="0">
                <a:latin typeface="Avenir Book" panose="02000503020000020003" pitchFamily="2" charset="0"/>
              </a:rPr>
              <a:t>,5</a:t>
            </a:r>
            <a:r>
              <a:rPr lang="en-US" b="0" baseline="31499" dirty="0">
                <a:latin typeface="Avenir Book" panose="02000503020000020003" pitchFamily="2" charset="0"/>
              </a:rPr>
              <a:t>-6</a:t>
            </a:r>
            <a:endParaRPr lang="en-US" sz="1600" baseline="31499" dirty="0">
              <a:latin typeface="Avenir Book" panose="02000503020000020003" pitchFamily="2" charset="0"/>
            </a:endParaRPr>
          </a:p>
          <a:p>
            <a:pPr algn="ctr" defTabSz="233362">
              <a:defRPr sz="1600" b="1">
                <a:solidFill>
                  <a:srgbClr val="FFFFFF"/>
                </a:solidFill>
              </a:defRPr>
            </a:pPr>
            <a:endParaRPr lang="en-CA" sz="400" baseline="31499" dirty="0">
              <a:latin typeface="Avenir Book" panose="02000503020000020003" pitchFamily="2" charset="0"/>
            </a:endParaRPr>
          </a:p>
          <a:p>
            <a:pPr algn="ctr" defTabSz="233362">
              <a:defRPr sz="1600" b="1">
                <a:solidFill>
                  <a:srgbClr val="FFFFFF"/>
                </a:solidFill>
              </a:defRPr>
            </a:pPr>
            <a:endParaRPr sz="400" baseline="30000" dirty="0">
              <a:latin typeface="Avenir Book" panose="02000503020000020003" pitchFamily="2" charset="0"/>
            </a:endParaRPr>
          </a:p>
          <a:p>
            <a:pPr algn="ctr" defTabSz="233362">
              <a:defRPr sz="1000">
                <a:solidFill>
                  <a:srgbClr val="FFFFFF"/>
                </a:solidFill>
              </a:defRPr>
            </a:pPr>
            <a:endParaRPr sz="400" baseline="30000" dirty="0">
              <a:latin typeface="Avenir Book" panose="02000503020000020003" pitchFamily="2" charset="0"/>
            </a:endParaRP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1</a:t>
            </a:r>
            <a:r>
              <a:rPr baseline="0" dirty="0">
                <a:latin typeface="Avenir Book" panose="02000503020000020003" pitchFamily="2" charset="0"/>
              </a:rPr>
              <a:t>Department of Ophthalmology and Vision Sciences, University of Toronto, Toronto, Ontario, Canada</a:t>
            </a:r>
            <a:endParaRPr lang="en-US" baseline="0" dirty="0">
              <a:latin typeface="Avenir Book" panose="02000503020000020003" pitchFamily="2" charset="0"/>
            </a:endParaRP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CA" baseline="30000" dirty="0">
                <a:latin typeface="Avenir Book" panose="02000503020000020003" pitchFamily="2" charset="0"/>
              </a:rPr>
              <a:t>2</a:t>
            </a:r>
            <a:r>
              <a:rPr lang="en-CA" baseline="0" dirty="0">
                <a:latin typeface="Avenir Book" panose="02000503020000020003" pitchFamily="2" charset="0"/>
              </a:rPr>
              <a:t>Temerty Faculty of Medicine, University of Toronto, Toronto, Ontario, Canada</a:t>
            </a:r>
            <a:endParaRPr lang="en-CA" dirty="0">
              <a:latin typeface="Avenir Book" panose="02000503020000020003" pitchFamily="2" charset="0"/>
            </a:endParaRP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CA" dirty="0">
                <a:latin typeface="Avenir Book" panose="02000503020000020003" pitchFamily="2" charset="0"/>
              </a:rPr>
              <a:t>3</a:t>
            </a:r>
            <a:r>
              <a:rPr lang="en-CA" baseline="-1" dirty="0">
                <a:latin typeface="Avenir Book" panose="02000503020000020003" pitchFamily="2" charset="0"/>
              </a:rPr>
              <a:t>Department of Kinesiology, University of Guelph-Humber, Etobicoke, Ontario, Canada</a:t>
            </a:r>
            <a:endParaRPr baseline="0" dirty="0">
              <a:latin typeface="Avenir Book" panose="02000503020000020003" pitchFamily="2" charset="0"/>
            </a:endParaRP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4</a:t>
            </a:r>
            <a:r>
              <a:rPr baseline="0" dirty="0">
                <a:latin typeface="Avenir Book" panose="02000503020000020003" pitchFamily="2" charset="0"/>
              </a:rPr>
              <a:t>Department of Ophthalmology, St. Michael’s Hospital/Unity Health Toronto, Toronto, Ontario, Canada</a:t>
            </a: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5</a:t>
            </a:r>
            <a:r>
              <a:rPr baseline="0" dirty="0">
                <a:latin typeface="Avenir Book" panose="02000503020000020003" pitchFamily="2" charset="0"/>
              </a:rPr>
              <a:t>Department of Ophthalmology and Vision Sciences, The Hospital for Sick Children, Toronto, Ontario, Canada </a:t>
            </a:r>
          </a:p>
          <a:p>
            <a:pPr algn="ctr" defTabSz="233362">
              <a:defRPr sz="1000" baseline="30000">
                <a:solidFill>
                  <a:srgbClr val="FFFFFF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6</a:t>
            </a:r>
            <a:r>
              <a:rPr baseline="0" dirty="0">
                <a:latin typeface="Avenir Book" panose="02000503020000020003" pitchFamily="2" charset="0"/>
              </a:rPr>
              <a:t>John and Liz Tory Eye Centre, Sunnybrook Health Sciences Centre, Toronto, Ontario, Canada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E8C1D8-F38D-5349-80F4-2F1F2F5230E2}"/>
              </a:ext>
            </a:extLst>
          </p:cNvPr>
          <p:cNvGrpSpPr/>
          <p:nvPr/>
        </p:nvGrpSpPr>
        <p:grpSpPr>
          <a:xfrm>
            <a:off x="195537" y="194568"/>
            <a:ext cx="8748000" cy="2109623"/>
            <a:chOff x="8496" y="72362"/>
            <a:chExt cx="9138795" cy="2185593"/>
          </a:xfrm>
        </p:grpSpPr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4057E9C9-3A4C-BF4B-8CF0-EC381B49FED5}"/>
                </a:ext>
              </a:extLst>
            </p:cNvPr>
            <p:cNvSpPr/>
            <p:nvPr/>
          </p:nvSpPr>
          <p:spPr>
            <a:xfrm>
              <a:off x="8784102" y="1116801"/>
              <a:ext cx="363189" cy="102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19191"/>
            </a:solidFill>
            <a:ln w="25400" cap="flat">
              <a:solidFill>
                <a:srgbClr val="C0C0C0"/>
              </a:solidFill>
              <a:prstDash val="solid"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Rectangle">
              <a:extLst>
                <a:ext uri="{FF2B5EF4-FFF2-40B4-BE49-F238E27FC236}">
                  <a16:creationId xmlns:a16="http://schemas.microsoft.com/office/drawing/2014/main" id="{53033063-8078-294E-A82F-9DEEB26A48E4}"/>
                </a:ext>
              </a:extLst>
            </p:cNvPr>
            <p:cNvSpPr/>
            <p:nvPr/>
          </p:nvSpPr>
          <p:spPr>
            <a:xfrm>
              <a:off x="8561811" y="1115731"/>
              <a:ext cx="223728" cy="103930"/>
            </a:xfrm>
            <a:prstGeom prst="rect">
              <a:avLst/>
            </a:prstGeom>
            <a:solidFill>
              <a:srgbClr val="919191"/>
            </a:solidFill>
            <a:ln w="25400" cap="flat">
              <a:solidFill>
                <a:srgbClr val="C0C0C0"/>
              </a:solidFill>
              <a:prstDash val="solid"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BCAA6FB9-BD5F-2144-AF63-75D8FF56CD8E}"/>
                </a:ext>
              </a:extLst>
            </p:cNvPr>
            <p:cNvSpPr/>
            <p:nvPr/>
          </p:nvSpPr>
          <p:spPr>
            <a:xfrm>
              <a:off x="8588782" y="1126077"/>
              <a:ext cx="212695" cy="83237"/>
            </a:xfrm>
            <a:prstGeom prst="rect">
              <a:avLst/>
            </a:pr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Rounded Rectangle">
              <a:extLst>
                <a:ext uri="{FF2B5EF4-FFF2-40B4-BE49-F238E27FC236}">
                  <a16:creationId xmlns:a16="http://schemas.microsoft.com/office/drawing/2014/main" id="{91064228-322B-8442-A106-E076624BFFE0}"/>
                </a:ext>
              </a:extLst>
            </p:cNvPr>
            <p:cNvSpPr/>
            <p:nvPr/>
          </p:nvSpPr>
          <p:spPr>
            <a:xfrm>
              <a:off x="6872292" y="1008691"/>
              <a:ext cx="1678523" cy="318009"/>
            </a:xfrm>
            <a:prstGeom prst="roundRect">
              <a:avLst>
                <a:gd name="adj" fmla="val 50000"/>
              </a:avLst>
            </a:prstGeom>
            <a:blipFill>
              <a:blip r:embed="rId5"/>
            </a:blipFill>
            <a:ln w="63500">
              <a:solidFill>
                <a:srgbClr val="531B93"/>
              </a:solidFill>
              <a:miter lim="400000"/>
            </a:ln>
          </p:spPr>
          <p:txBody>
            <a:bodyPr lIns="53577" tIns="53577" rIns="53577" bIns="53577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Rounded Rectangle">
              <a:extLst>
                <a:ext uri="{FF2B5EF4-FFF2-40B4-BE49-F238E27FC236}">
                  <a16:creationId xmlns:a16="http://schemas.microsoft.com/office/drawing/2014/main" id="{FEB21DDD-16B9-E044-90EB-A4BBB86D5836}"/>
                </a:ext>
              </a:extLst>
            </p:cNvPr>
            <p:cNvSpPr/>
            <p:nvPr/>
          </p:nvSpPr>
          <p:spPr>
            <a:xfrm>
              <a:off x="169372" y="1057156"/>
              <a:ext cx="3501368" cy="221078"/>
            </a:xfrm>
            <a:prstGeom prst="roundRect">
              <a:avLst>
                <a:gd name="adj" fmla="val 50000"/>
              </a:avLst>
            </a:prstGeom>
            <a:blipFill>
              <a:blip r:embed="rId6"/>
            </a:blipFill>
            <a:ln w="63500">
              <a:solidFill>
                <a:srgbClr val="531B93"/>
              </a:solidFill>
              <a:miter lim="400000"/>
            </a:ln>
          </p:spPr>
          <p:txBody>
            <a:bodyPr lIns="53577" tIns="53577" rIns="53577" bIns="53577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Rounded Rectangle">
              <a:extLst>
                <a:ext uri="{FF2B5EF4-FFF2-40B4-BE49-F238E27FC236}">
                  <a16:creationId xmlns:a16="http://schemas.microsoft.com/office/drawing/2014/main" id="{3766B7B9-BBB3-DF43-B6B2-833239369340}"/>
                </a:ext>
              </a:extLst>
            </p:cNvPr>
            <p:cNvSpPr/>
            <p:nvPr/>
          </p:nvSpPr>
          <p:spPr>
            <a:xfrm>
              <a:off x="732784" y="313610"/>
              <a:ext cx="804969" cy="1713029"/>
            </a:xfrm>
            <a:prstGeom prst="roundRect">
              <a:avLst>
                <a:gd name="adj" fmla="val 23666"/>
              </a:avLst>
            </a:prstGeom>
            <a:blipFill>
              <a:blip r:embed="rId5"/>
            </a:blipFill>
            <a:ln w="63500">
              <a:solidFill>
                <a:srgbClr val="531B93"/>
              </a:solidFill>
              <a:miter lim="400000"/>
            </a:ln>
          </p:spPr>
          <p:txBody>
            <a:bodyPr lIns="53577" tIns="53577" rIns="53577" bIns="53577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4769AB63-917A-3542-AC02-49E42D339C43}"/>
                </a:ext>
              </a:extLst>
            </p:cNvPr>
            <p:cNvSpPr/>
            <p:nvPr/>
          </p:nvSpPr>
          <p:spPr>
            <a:xfrm>
              <a:off x="8496" y="558959"/>
              <a:ext cx="339595" cy="1217473"/>
            </a:xfrm>
            <a:prstGeom prst="roundRect">
              <a:avLst>
                <a:gd name="adj" fmla="val 19553"/>
              </a:avLst>
            </a:prstGeom>
            <a:solidFill>
              <a:srgbClr val="005493"/>
            </a:solidFill>
            <a:ln w="63500">
              <a:solidFill>
                <a:srgbClr val="531B93"/>
              </a:solidFill>
              <a:miter lim="400000"/>
            </a:ln>
          </p:spPr>
          <p:txBody>
            <a:bodyPr lIns="53577" tIns="53577" rIns="53577" bIns="53577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Rounded Rectangle">
              <a:extLst>
                <a:ext uri="{FF2B5EF4-FFF2-40B4-BE49-F238E27FC236}">
                  <a16:creationId xmlns:a16="http://schemas.microsoft.com/office/drawing/2014/main" id="{EFE81B31-B883-4C41-AEA3-238F17481DAB}"/>
                </a:ext>
              </a:extLst>
            </p:cNvPr>
            <p:cNvSpPr/>
            <p:nvPr/>
          </p:nvSpPr>
          <p:spPr>
            <a:xfrm>
              <a:off x="1156800" y="72362"/>
              <a:ext cx="6891894" cy="2185593"/>
            </a:xfrm>
            <a:prstGeom prst="roundRect">
              <a:avLst>
                <a:gd name="adj" fmla="val 8716"/>
              </a:avLst>
            </a:prstGeom>
            <a:blipFill>
              <a:blip r:embed="rId6"/>
            </a:blipFill>
            <a:ln w="63500">
              <a:solidFill>
                <a:srgbClr val="531B93"/>
              </a:solidFill>
              <a:miter lim="400000"/>
            </a:ln>
          </p:spPr>
          <p:txBody>
            <a:bodyPr lIns="53577" tIns="53577" rIns="53577" bIns="53577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2" name="Topical Non-Steroidal Anti-Inflammatory Drugs for Pain Resulting from Intravitreal Injections:…">
            <a:extLst>
              <a:ext uri="{FF2B5EF4-FFF2-40B4-BE49-F238E27FC236}">
                <a16:creationId xmlns:a16="http://schemas.microsoft.com/office/drawing/2014/main" id="{1D2408CC-1F9B-2F43-95CD-92A9AE4B29C9}"/>
              </a:ext>
            </a:extLst>
          </p:cNvPr>
          <p:cNvSpPr txBox="1"/>
          <p:nvPr/>
        </p:nvSpPr>
        <p:spPr>
          <a:xfrm>
            <a:off x="1349829" y="322780"/>
            <a:ext cx="6498771" cy="183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defTabSz="190494">
              <a:defRPr sz="2800" b="1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CA" dirty="0">
                <a:latin typeface="Avenir Book" panose="02000503020000020003" pitchFamily="2" charset="0"/>
              </a:rPr>
              <a:t>Treat-and-Extend Dosing of Intravitreal Anti-VEGF Agents in Neovascular Age-Related Macular Degeneration:</a:t>
            </a:r>
          </a:p>
          <a:p>
            <a:pPr algn="ctr"/>
            <a:r>
              <a:rPr lang="en-CA" dirty="0">
                <a:latin typeface="Avenir Book" panose="02000503020000020003" pitchFamily="2" charset="0"/>
              </a:rPr>
              <a:t>A Meta-Analysis of 1697 Eyes</a:t>
            </a:r>
          </a:p>
        </p:txBody>
      </p:sp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E2D7A74B-94BA-6240-9C98-6E649E19B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469" y="4503944"/>
            <a:ext cx="2149678" cy="50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6159C439-74B3-4745-981C-85D3153E5F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31" r="4662" b="6509"/>
          <a:stretch/>
        </p:blipFill>
        <p:spPr>
          <a:xfrm>
            <a:off x="4592554" y="4547488"/>
            <a:ext cx="1885476" cy="40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217369D7-ABD9-7B4D-958E-B5802184A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2" y="4502877"/>
            <a:ext cx="2374897" cy="50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3DB8C291-D4A3-744D-9E74-6E02E47E2F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364" b="3371"/>
          <a:stretch/>
        </p:blipFill>
        <p:spPr>
          <a:xfrm>
            <a:off x="2652304" y="4503944"/>
            <a:ext cx="1562031" cy="465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13E29B-C337-1240-9345-74F0B9689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4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ISCUSSION: Safety, Cost, and Future Studies"/>
          <p:cNvSpPr txBox="1">
            <a:spLocks noGrp="1"/>
          </p:cNvSpPr>
          <p:nvPr>
            <p:ph type="title" idx="4294967295"/>
          </p:nvPr>
        </p:nvSpPr>
        <p:spPr>
          <a:xfrm>
            <a:off x="230187" y="136525"/>
            <a:ext cx="7740651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dirty="0"/>
              <a:t>DISCUSSION: </a:t>
            </a:r>
            <a:r>
              <a:rPr lang="en-US" b="0" dirty="0"/>
              <a:t>Perceived Benefits of Treat-And-Extend Dosing of anti-VEGF IVIs in </a:t>
            </a:r>
            <a:r>
              <a:rPr lang="en-US" b="0" dirty="0" err="1"/>
              <a:t>nAMD</a:t>
            </a:r>
            <a:endParaRPr b="0" dirty="0"/>
          </a:p>
        </p:txBody>
      </p:sp>
      <p:sp>
        <p:nvSpPr>
          <p:cNvPr id="210" name="Benefits of IVI: can be administered at the bedside versus LPC which requires an enhanced safety protocol for lasers, intravenous sedation, and/or endotracheal intubation…"/>
          <p:cNvSpPr txBox="1">
            <a:spLocks noGrp="1"/>
          </p:cNvSpPr>
          <p:nvPr>
            <p:ph type="body" sz="half" idx="4294967295"/>
          </p:nvPr>
        </p:nvSpPr>
        <p:spPr>
          <a:xfrm>
            <a:off x="2019300" y="711200"/>
            <a:ext cx="6515100" cy="431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US" b="1" u="sng" dirty="0">
                <a:latin typeface="Avenir Book" panose="02000503020000020003" pitchFamily="2" charset="0"/>
              </a:rPr>
              <a:t>Efficacy &amp; Safety</a:t>
            </a:r>
            <a:endParaRPr b="1" u="sng" dirty="0">
              <a:solidFill>
                <a:srgbClr val="424242"/>
              </a:solidFill>
              <a:latin typeface="Avenir Book" panose="02000503020000020003" pitchFamily="2" charset="0"/>
            </a:endParaRP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Non-inferior efficacy outcomes</a:t>
            </a:r>
            <a:r>
              <a:rPr lang="en-CA" baseline="31999" dirty="0">
                <a:latin typeface="Avenir Book" panose="02000503020000020003" pitchFamily="2" charset="0"/>
              </a:rPr>
              <a:t>32,46-47</a:t>
            </a:r>
            <a:endParaRPr lang="en-CA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CA" b="1" u="sng" dirty="0">
                <a:latin typeface="Avenir Book" panose="02000503020000020003" pitchFamily="2" charset="0"/>
              </a:rPr>
              <a:t>For Patients:</a:t>
            </a:r>
            <a:r>
              <a:rPr lang="en-US" b="1" dirty="0">
                <a:latin typeface="Avenir Book" panose="02000503020000020003" pitchFamily="2" charset="0"/>
              </a:rPr>
              <a:t> </a:t>
            </a:r>
            <a:r>
              <a:rPr lang="en-CA" dirty="0">
                <a:latin typeface="Avenir Book" panose="02000503020000020003" pitchFamily="2" charset="0"/>
              </a:rPr>
              <a:t>↓ burden, ↑ adherence</a:t>
            </a:r>
            <a:r>
              <a:rPr lang="en-CA" baseline="31999" dirty="0">
                <a:latin typeface="Avenir Book" panose="02000503020000020003" pitchFamily="2" charset="0"/>
              </a:rPr>
              <a:t>48-51</a:t>
            </a: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endParaRPr lang="en-CA" b="1" u="sng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CA" b="1" u="sng" dirty="0">
                <a:latin typeface="Avenir Book" panose="02000503020000020003" pitchFamily="2" charset="0"/>
              </a:rPr>
              <a:t>For Clinics/MDs:</a:t>
            </a:r>
            <a:r>
              <a:rPr lang="en-CA" b="1" dirty="0">
                <a:latin typeface="Avenir Book" panose="02000503020000020003" pitchFamily="2" charset="0"/>
              </a:rPr>
              <a:t> </a:t>
            </a:r>
            <a:r>
              <a:rPr lang="en-CA" dirty="0">
                <a:latin typeface="Avenir Book" panose="02000503020000020003" pitchFamily="2" charset="0"/>
              </a:rPr>
              <a:t>↓ clinic capacity pressures, ↑ cost savings</a:t>
            </a:r>
            <a:r>
              <a:rPr lang="en-CA" baseline="31999" dirty="0">
                <a:latin typeface="Avenir Book" panose="02000503020000020003" pitchFamily="2" charset="0"/>
              </a:rPr>
              <a:t>52-53</a:t>
            </a:r>
            <a:endParaRPr lang="en-CA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endParaRPr lang="en-CA" b="1" u="sng" dirty="0">
              <a:latin typeface="Avenir Book" panose="02000503020000020003" pitchFamily="2" charset="0"/>
            </a:endParaRPr>
          </a:p>
          <a:p>
            <a:pPr marL="0" indent="0" defTabSz="278892">
              <a:lnSpc>
                <a:spcPct val="150000"/>
              </a:lnSpc>
              <a:spcBef>
                <a:spcPts val="0"/>
              </a:spcBef>
              <a:buSzTx/>
              <a:buNone/>
              <a:defRPr sz="1626">
                <a:solidFill>
                  <a:srgbClr val="404040"/>
                </a:solidFill>
              </a:defRPr>
            </a:pPr>
            <a:r>
              <a:rPr lang="en-CA" b="1" u="sng" dirty="0">
                <a:latin typeface="Avenir Book" panose="02000503020000020003" pitchFamily="2" charset="0"/>
              </a:rPr>
              <a:t>Cost of Treatment</a:t>
            </a:r>
          </a:p>
          <a:p>
            <a:pPr defTabSz="278892">
              <a:lnSpc>
                <a:spcPct val="150000"/>
              </a:lnSpc>
              <a:spcBef>
                <a:spcPts val="0"/>
              </a:spcBef>
              <a:buSzTx/>
              <a:defRPr sz="1626">
                <a:solidFill>
                  <a:srgbClr val="404040"/>
                </a:solidFill>
              </a:defRPr>
            </a:pPr>
            <a:r>
              <a:rPr lang="en-CA" dirty="0">
                <a:latin typeface="Avenir Book" panose="02000503020000020003" pitchFamily="2" charset="0"/>
              </a:rPr>
              <a:t>2016: 6x monthly then T&amp;E (in $USD/year)</a:t>
            </a:r>
            <a:r>
              <a:rPr lang="en-CA" baseline="30000" dirty="0">
                <a:latin typeface="Avenir Book" panose="02000503020000020003" pitchFamily="2" charset="0"/>
              </a:rPr>
              <a:t>54</a:t>
            </a:r>
            <a:endParaRPr lang="en-CA" dirty="0">
              <a:latin typeface="Avenir Book" panose="02000503020000020003" pitchFamily="2" charset="0"/>
            </a:endParaRP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2" y="641757"/>
            <a:ext cx="465815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6"/>
          <a:srcRect l="1671" t="8416" r="1656" b="8462"/>
          <a:stretch>
            <a:fillRect/>
          </a:stretch>
        </p:blipFill>
        <p:spPr>
          <a:xfrm>
            <a:off x="1015200" y="3118087"/>
            <a:ext cx="720000" cy="619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8" extrusionOk="0">
                <a:moveTo>
                  <a:pt x="13569" y="0"/>
                </a:moveTo>
                <a:cubicBezTo>
                  <a:pt x="13412" y="0"/>
                  <a:pt x="13264" y="18"/>
                  <a:pt x="13111" y="62"/>
                </a:cubicBezTo>
                <a:cubicBezTo>
                  <a:pt x="12822" y="146"/>
                  <a:pt x="9768" y="1544"/>
                  <a:pt x="9331" y="1793"/>
                </a:cubicBezTo>
                <a:cubicBezTo>
                  <a:pt x="9145" y="1899"/>
                  <a:pt x="8995" y="1989"/>
                  <a:pt x="8812" y="2139"/>
                </a:cubicBezTo>
                <a:cubicBezTo>
                  <a:pt x="8629" y="2288"/>
                  <a:pt x="8412" y="2500"/>
                  <a:pt x="8086" y="2849"/>
                </a:cubicBezTo>
                <a:cubicBezTo>
                  <a:pt x="7761" y="3197"/>
                  <a:pt x="7324" y="3682"/>
                  <a:pt x="6712" y="4384"/>
                </a:cubicBezTo>
                <a:cubicBezTo>
                  <a:pt x="6100" y="5086"/>
                  <a:pt x="5313" y="6004"/>
                  <a:pt x="4268" y="7215"/>
                </a:cubicBezTo>
                <a:cubicBezTo>
                  <a:pt x="2905" y="8795"/>
                  <a:pt x="1901" y="9959"/>
                  <a:pt x="1229" y="10755"/>
                </a:cubicBezTo>
                <a:cubicBezTo>
                  <a:pt x="1229" y="10756"/>
                  <a:pt x="1230" y="10764"/>
                  <a:pt x="1229" y="10764"/>
                </a:cubicBezTo>
                <a:cubicBezTo>
                  <a:pt x="895" y="11161"/>
                  <a:pt x="639" y="11464"/>
                  <a:pt x="466" y="11678"/>
                </a:cubicBezTo>
                <a:cubicBezTo>
                  <a:pt x="293" y="11894"/>
                  <a:pt x="202" y="12020"/>
                  <a:pt x="183" y="12060"/>
                </a:cubicBezTo>
                <a:cubicBezTo>
                  <a:pt x="127" y="12181"/>
                  <a:pt x="83" y="12304"/>
                  <a:pt x="53" y="12432"/>
                </a:cubicBezTo>
                <a:cubicBezTo>
                  <a:pt x="52" y="12439"/>
                  <a:pt x="47" y="12443"/>
                  <a:pt x="46" y="12450"/>
                </a:cubicBezTo>
                <a:cubicBezTo>
                  <a:pt x="17" y="12577"/>
                  <a:pt x="3" y="12710"/>
                  <a:pt x="0" y="12841"/>
                </a:cubicBezTo>
                <a:cubicBezTo>
                  <a:pt x="0" y="12849"/>
                  <a:pt x="0" y="12859"/>
                  <a:pt x="0" y="12867"/>
                </a:cubicBezTo>
                <a:cubicBezTo>
                  <a:pt x="-3" y="13134"/>
                  <a:pt x="49" y="13404"/>
                  <a:pt x="153" y="13666"/>
                </a:cubicBezTo>
                <a:cubicBezTo>
                  <a:pt x="156" y="13675"/>
                  <a:pt x="156" y="13684"/>
                  <a:pt x="160" y="13693"/>
                </a:cubicBezTo>
                <a:cubicBezTo>
                  <a:pt x="173" y="13722"/>
                  <a:pt x="238" y="13806"/>
                  <a:pt x="290" y="13879"/>
                </a:cubicBezTo>
                <a:cubicBezTo>
                  <a:pt x="541" y="14217"/>
                  <a:pt x="1627" y="15501"/>
                  <a:pt x="2848" y="16931"/>
                </a:cubicBezTo>
                <a:cubicBezTo>
                  <a:pt x="3065" y="17185"/>
                  <a:pt x="3123" y="17259"/>
                  <a:pt x="3375" y="17553"/>
                </a:cubicBezTo>
                <a:cubicBezTo>
                  <a:pt x="5093" y="19555"/>
                  <a:pt x="6579" y="21253"/>
                  <a:pt x="6681" y="21324"/>
                </a:cubicBezTo>
                <a:cubicBezTo>
                  <a:pt x="6784" y="21395"/>
                  <a:pt x="6954" y="21481"/>
                  <a:pt x="7056" y="21519"/>
                </a:cubicBezTo>
                <a:cubicBezTo>
                  <a:pt x="7268" y="21600"/>
                  <a:pt x="7583" y="21595"/>
                  <a:pt x="7857" y="21519"/>
                </a:cubicBezTo>
                <a:cubicBezTo>
                  <a:pt x="7949" y="21494"/>
                  <a:pt x="8039" y="21462"/>
                  <a:pt x="8117" y="21422"/>
                </a:cubicBezTo>
                <a:cubicBezTo>
                  <a:pt x="8171" y="21393"/>
                  <a:pt x="8237" y="21341"/>
                  <a:pt x="8338" y="21244"/>
                </a:cubicBezTo>
                <a:cubicBezTo>
                  <a:pt x="8348" y="21235"/>
                  <a:pt x="8351" y="21228"/>
                  <a:pt x="8361" y="21217"/>
                </a:cubicBezTo>
                <a:cubicBezTo>
                  <a:pt x="8362" y="21217"/>
                  <a:pt x="8368" y="21218"/>
                  <a:pt x="8369" y="21217"/>
                </a:cubicBezTo>
                <a:cubicBezTo>
                  <a:pt x="8379" y="21208"/>
                  <a:pt x="8404" y="21184"/>
                  <a:pt x="8415" y="21173"/>
                </a:cubicBezTo>
                <a:cubicBezTo>
                  <a:pt x="8536" y="21051"/>
                  <a:pt x="8695" y="20881"/>
                  <a:pt x="8949" y="20596"/>
                </a:cubicBezTo>
                <a:cubicBezTo>
                  <a:pt x="8951" y="20594"/>
                  <a:pt x="8955" y="20581"/>
                  <a:pt x="8957" y="20579"/>
                </a:cubicBezTo>
                <a:cubicBezTo>
                  <a:pt x="8978" y="20555"/>
                  <a:pt x="9057" y="20462"/>
                  <a:pt x="9079" y="20437"/>
                </a:cubicBezTo>
                <a:cubicBezTo>
                  <a:pt x="9656" y="19786"/>
                  <a:pt x="10572" y="18732"/>
                  <a:pt x="12263" y="16763"/>
                </a:cubicBezTo>
                <a:cubicBezTo>
                  <a:pt x="14422" y="14250"/>
                  <a:pt x="16004" y="12372"/>
                  <a:pt x="16333" y="11936"/>
                </a:cubicBezTo>
                <a:cubicBezTo>
                  <a:pt x="16379" y="11874"/>
                  <a:pt x="16439" y="11797"/>
                  <a:pt x="16471" y="11749"/>
                </a:cubicBezTo>
                <a:cubicBezTo>
                  <a:pt x="16556" y="11619"/>
                  <a:pt x="16635" y="11487"/>
                  <a:pt x="16708" y="11359"/>
                </a:cubicBezTo>
                <a:cubicBezTo>
                  <a:pt x="16775" y="11240"/>
                  <a:pt x="16837" y="11121"/>
                  <a:pt x="16898" y="10995"/>
                </a:cubicBezTo>
                <a:cubicBezTo>
                  <a:pt x="16919" y="10951"/>
                  <a:pt x="16939" y="10908"/>
                  <a:pt x="16960" y="10862"/>
                </a:cubicBezTo>
                <a:cubicBezTo>
                  <a:pt x="16993" y="10789"/>
                  <a:pt x="17026" y="10710"/>
                  <a:pt x="17059" y="10631"/>
                </a:cubicBezTo>
                <a:cubicBezTo>
                  <a:pt x="17100" y="10532"/>
                  <a:pt x="17139" y="10429"/>
                  <a:pt x="17181" y="10321"/>
                </a:cubicBezTo>
                <a:cubicBezTo>
                  <a:pt x="17251" y="10138"/>
                  <a:pt x="17322" y="9940"/>
                  <a:pt x="17395" y="9726"/>
                </a:cubicBezTo>
                <a:cubicBezTo>
                  <a:pt x="17551" y="9266"/>
                  <a:pt x="17871" y="8333"/>
                  <a:pt x="18105" y="7650"/>
                </a:cubicBezTo>
                <a:cubicBezTo>
                  <a:pt x="18510" y="6465"/>
                  <a:pt x="18529" y="6392"/>
                  <a:pt x="18548" y="5955"/>
                </a:cubicBezTo>
                <a:cubicBezTo>
                  <a:pt x="18562" y="5630"/>
                  <a:pt x="18553" y="5397"/>
                  <a:pt x="18502" y="5165"/>
                </a:cubicBezTo>
                <a:cubicBezTo>
                  <a:pt x="18373" y="4572"/>
                  <a:pt x="18234" y="4328"/>
                  <a:pt x="17647" y="3630"/>
                </a:cubicBezTo>
                <a:lnTo>
                  <a:pt x="17097" y="2982"/>
                </a:lnTo>
                <a:lnTo>
                  <a:pt x="16814" y="3088"/>
                </a:lnTo>
                <a:cubicBezTo>
                  <a:pt x="16730" y="3121"/>
                  <a:pt x="16651" y="3154"/>
                  <a:pt x="16570" y="3195"/>
                </a:cubicBezTo>
                <a:cubicBezTo>
                  <a:pt x="16408" y="3277"/>
                  <a:pt x="16254" y="3381"/>
                  <a:pt x="16120" y="3488"/>
                </a:cubicBezTo>
                <a:cubicBezTo>
                  <a:pt x="16052" y="3541"/>
                  <a:pt x="15986" y="3599"/>
                  <a:pt x="15929" y="3656"/>
                </a:cubicBezTo>
                <a:lnTo>
                  <a:pt x="15761" y="3825"/>
                </a:lnTo>
                <a:lnTo>
                  <a:pt x="15883" y="4127"/>
                </a:lnTo>
                <a:cubicBezTo>
                  <a:pt x="15999" y="4426"/>
                  <a:pt x="16038" y="4751"/>
                  <a:pt x="16020" y="5067"/>
                </a:cubicBezTo>
                <a:cubicBezTo>
                  <a:pt x="16015" y="5219"/>
                  <a:pt x="16000" y="5368"/>
                  <a:pt x="15967" y="5502"/>
                </a:cubicBezTo>
                <a:cubicBezTo>
                  <a:pt x="15946" y="5587"/>
                  <a:pt x="15912" y="5664"/>
                  <a:pt x="15883" y="5742"/>
                </a:cubicBezTo>
                <a:cubicBezTo>
                  <a:pt x="15872" y="5772"/>
                  <a:pt x="15865" y="5801"/>
                  <a:pt x="15852" y="5830"/>
                </a:cubicBezTo>
                <a:cubicBezTo>
                  <a:pt x="15825" y="5896"/>
                  <a:pt x="15794" y="5956"/>
                  <a:pt x="15761" y="6017"/>
                </a:cubicBezTo>
                <a:cubicBezTo>
                  <a:pt x="15731" y="6073"/>
                  <a:pt x="15696" y="6124"/>
                  <a:pt x="15661" y="6176"/>
                </a:cubicBezTo>
                <a:cubicBezTo>
                  <a:pt x="15637" y="6212"/>
                  <a:pt x="15612" y="6249"/>
                  <a:pt x="15585" y="6283"/>
                </a:cubicBezTo>
                <a:cubicBezTo>
                  <a:pt x="15525" y="6361"/>
                  <a:pt x="15458" y="6430"/>
                  <a:pt x="15387" y="6496"/>
                </a:cubicBezTo>
                <a:cubicBezTo>
                  <a:pt x="15370" y="6512"/>
                  <a:pt x="15358" y="6534"/>
                  <a:pt x="15341" y="6549"/>
                </a:cubicBezTo>
                <a:cubicBezTo>
                  <a:pt x="15322" y="6565"/>
                  <a:pt x="15307" y="6579"/>
                  <a:pt x="15287" y="6594"/>
                </a:cubicBezTo>
                <a:cubicBezTo>
                  <a:pt x="15206" y="6656"/>
                  <a:pt x="15127" y="6709"/>
                  <a:pt x="15051" y="6753"/>
                </a:cubicBezTo>
                <a:cubicBezTo>
                  <a:pt x="15049" y="6754"/>
                  <a:pt x="15044" y="6752"/>
                  <a:pt x="15043" y="6753"/>
                </a:cubicBezTo>
                <a:cubicBezTo>
                  <a:pt x="15035" y="6758"/>
                  <a:pt x="15028" y="6766"/>
                  <a:pt x="15020" y="6771"/>
                </a:cubicBezTo>
                <a:cubicBezTo>
                  <a:pt x="14959" y="6807"/>
                  <a:pt x="14892" y="6835"/>
                  <a:pt x="14821" y="6860"/>
                </a:cubicBezTo>
                <a:cubicBezTo>
                  <a:pt x="14812" y="6863"/>
                  <a:pt x="14800" y="6866"/>
                  <a:pt x="14791" y="6869"/>
                </a:cubicBezTo>
                <a:cubicBezTo>
                  <a:pt x="14734" y="6886"/>
                  <a:pt x="14676" y="6902"/>
                  <a:pt x="14615" y="6913"/>
                </a:cubicBezTo>
                <a:cubicBezTo>
                  <a:pt x="14584" y="6919"/>
                  <a:pt x="14548" y="6927"/>
                  <a:pt x="14516" y="6931"/>
                </a:cubicBezTo>
                <a:cubicBezTo>
                  <a:pt x="14468" y="6936"/>
                  <a:pt x="14420" y="6938"/>
                  <a:pt x="14371" y="6940"/>
                </a:cubicBezTo>
                <a:cubicBezTo>
                  <a:pt x="14351" y="6940"/>
                  <a:pt x="14338" y="6940"/>
                  <a:pt x="14317" y="6940"/>
                </a:cubicBezTo>
                <a:cubicBezTo>
                  <a:pt x="14301" y="6940"/>
                  <a:pt x="14280" y="6940"/>
                  <a:pt x="14264" y="6940"/>
                </a:cubicBezTo>
                <a:cubicBezTo>
                  <a:pt x="14225" y="6938"/>
                  <a:pt x="14189" y="6934"/>
                  <a:pt x="14149" y="6931"/>
                </a:cubicBezTo>
                <a:cubicBezTo>
                  <a:pt x="14116" y="6927"/>
                  <a:pt x="14083" y="6927"/>
                  <a:pt x="14050" y="6922"/>
                </a:cubicBezTo>
                <a:cubicBezTo>
                  <a:pt x="13829" y="6888"/>
                  <a:pt x="13615" y="6815"/>
                  <a:pt x="13455" y="6700"/>
                </a:cubicBezTo>
                <a:cubicBezTo>
                  <a:pt x="13442" y="6691"/>
                  <a:pt x="13436" y="6682"/>
                  <a:pt x="13424" y="6673"/>
                </a:cubicBezTo>
                <a:cubicBezTo>
                  <a:pt x="13291" y="6582"/>
                  <a:pt x="13166" y="6462"/>
                  <a:pt x="13058" y="6327"/>
                </a:cubicBezTo>
                <a:cubicBezTo>
                  <a:pt x="13003" y="6260"/>
                  <a:pt x="12952" y="6192"/>
                  <a:pt x="12905" y="6114"/>
                </a:cubicBezTo>
                <a:cubicBezTo>
                  <a:pt x="12857" y="6036"/>
                  <a:pt x="12815" y="5952"/>
                  <a:pt x="12775" y="5866"/>
                </a:cubicBezTo>
                <a:cubicBezTo>
                  <a:pt x="12609" y="5505"/>
                  <a:pt x="12607" y="5483"/>
                  <a:pt x="12607" y="4961"/>
                </a:cubicBezTo>
                <a:cubicBezTo>
                  <a:pt x="12607" y="4585"/>
                  <a:pt x="12609" y="4468"/>
                  <a:pt x="12668" y="4295"/>
                </a:cubicBezTo>
                <a:cubicBezTo>
                  <a:pt x="12688" y="4238"/>
                  <a:pt x="12719" y="4170"/>
                  <a:pt x="12752" y="4091"/>
                </a:cubicBezTo>
                <a:cubicBezTo>
                  <a:pt x="12780" y="4025"/>
                  <a:pt x="12807" y="3960"/>
                  <a:pt x="12844" y="3896"/>
                </a:cubicBezTo>
                <a:cubicBezTo>
                  <a:pt x="12880" y="3832"/>
                  <a:pt x="12922" y="3770"/>
                  <a:pt x="12966" y="3710"/>
                </a:cubicBezTo>
                <a:cubicBezTo>
                  <a:pt x="13052" y="3589"/>
                  <a:pt x="13151" y="3479"/>
                  <a:pt x="13256" y="3381"/>
                </a:cubicBezTo>
                <a:cubicBezTo>
                  <a:pt x="13361" y="3283"/>
                  <a:pt x="13473" y="3198"/>
                  <a:pt x="13584" y="3133"/>
                </a:cubicBezTo>
                <a:cubicBezTo>
                  <a:pt x="13696" y="3068"/>
                  <a:pt x="13806" y="3020"/>
                  <a:pt x="13913" y="3000"/>
                </a:cubicBezTo>
                <a:cubicBezTo>
                  <a:pt x="14004" y="2982"/>
                  <a:pt x="14091" y="2917"/>
                  <a:pt x="14180" y="2778"/>
                </a:cubicBezTo>
                <a:cubicBezTo>
                  <a:pt x="14348" y="2517"/>
                  <a:pt x="14687" y="2142"/>
                  <a:pt x="15012" y="1855"/>
                </a:cubicBezTo>
                <a:cubicBezTo>
                  <a:pt x="15121" y="1759"/>
                  <a:pt x="15229" y="1675"/>
                  <a:pt x="15325" y="1606"/>
                </a:cubicBezTo>
                <a:lnTo>
                  <a:pt x="15692" y="1340"/>
                </a:lnTo>
                <a:lnTo>
                  <a:pt x="15295" y="897"/>
                </a:lnTo>
                <a:cubicBezTo>
                  <a:pt x="15072" y="648"/>
                  <a:pt x="14877" y="469"/>
                  <a:pt x="14684" y="338"/>
                </a:cubicBezTo>
                <a:cubicBezTo>
                  <a:pt x="14491" y="206"/>
                  <a:pt x="14298" y="127"/>
                  <a:pt x="14073" y="71"/>
                </a:cubicBezTo>
                <a:cubicBezTo>
                  <a:pt x="13891" y="26"/>
                  <a:pt x="13727" y="1"/>
                  <a:pt x="13569" y="0"/>
                </a:cubicBezTo>
                <a:close/>
                <a:moveTo>
                  <a:pt x="17761" y="1305"/>
                </a:moveTo>
                <a:cubicBezTo>
                  <a:pt x="17579" y="1296"/>
                  <a:pt x="17386" y="1303"/>
                  <a:pt x="17196" y="1323"/>
                </a:cubicBezTo>
                <a:cubicBezTo>
                  <a:pt x="17037" y="1340"/>
                  <a:pt x="16885" y="1363"/>
                  <a:pt x="16730" y="1402"/>
                </a:cubicBezTo>
                <a:cubicBezTo>
                  <a:pt x="16717" y="1406"/>
                  <a:pt x="16706" y="1417"/>
                  <a:pt x="16692" y="1420"/>
                </a:cubicBezTo>
                <a:cubicBezTo>
                  <a:pt x="16536" y="1461"/>
                  <a:pt x="16377" y="1509"/>
                  <a:pt x="16226" y="1571"/>
                </a:cubicBezTo>
                <a:cubicBezTo>
                  <a:pt x="15918" y="1699"/>
                  <a:pt x="15628" y="1866"/>
                  <a:pt x="15356" y="2077"/>
                </a:cubicBezTo>
                <a:cubicBezTo>
                  <a:pt x="15338" y="2091"/>
                  <a:pt x="15320" y="2107"/>
                  <a:pt x="15303" y="2121"/>
                </a:cubicBezTo>
                <a:cubicBezTo>
                  <a:pt x="15192" y="2210"/>
                  <a:pt x="15084" y="2312"/>
                  <a:pt x="14982" y="2414"/>
                </a:cubicBezTo>
                <a:cubicBezTo>
                  <a:pt x="14959" y="2437"/>
                  <a:pt x="14935" y="2453"/>
                  <a:pt x="14913" y="2476"/>
                </a:cubicBezTo>
                <a:cubicBezTo>
                  <a:pt x="14802" y="2592"/>
                  <a:pt x="14699" y="2717"/>
                  <a:pt x="14600" y="2849"/>
                </a:cubicBezTo>
                <a:cubicBezTo>
                  <a:pt x="14580" y="2875"/>
                  <a:pt x="14558" y="2911"/>
                  <a:pt x="14539" y="2938"/>
                </a:cubicBezTo>
                <a:cubicBezTo>
                  <a:pt x="14452" y="3058"/>
                  <a:pt x="14371" y="3177"/>
                  <a:pt x="14295" y="3310"/>
                </a:cubicBezTo>
                <a:cubicBezTo>
                  <a:pt x="14282" y="3331"/>
                  <a:pt x="14268" y="3351"/>
                  <a:pt x="14256" y="3372"/>
                </a:cubicBezTo>
                <a:cubicBezTo>
                  <a:pt x="14162" y="3544"/>
                  <a:pt x="14077" y="3710"/>
                  <a:pt x="14004" y="3878"/>
                </a:cubicBezTo>
                <a:cubicBezTo>
                  <a:pt x="14003" y="3881"/>
                  <a:pt x="14005" y="3884"/>
                  <a:pt x="14004" y="3887"/>
                </a:cubicBezTo>
                <a:cubicBezTo>
                  <a:pt x="13980" y="3945"/>
                  <a:pt x="13958" y="4005"/>
                  <a:pt x="13936" y="4065"/>
                </a:cubicBezTo>
                <a:cubicBezTo>
                  <a:pt x="13899" y="4160"/>
                  <a:pt x="13867" y="4260"/>
                  <a:pt x="13836" y="4357"/>
                </a:cubicBezTo>
                <a:cubicBezTo>
                  <a:pt x="13810" y="4442"/>
                  <a:pt x="13790" y="4528"/>
                  <a:pt x="13768" y="4615"/>
                </a:cubicBezTo>
                <a:cubicBezTo>
                  <a:pt x="13678" y="4974"/>
                  <a:pt x="13619" y="5354"/>
                  <a:pt x="13600" y="5786"/>
                </a:cubicBezTo>
                <a:lnTo>
                  <a:pt x="13584" y="6097"/>
                </a:lnTo>
                <a:lnTo>
                  <a:pt x="13584" y="6372"/>
                </a:lnTo>
                <a:lnTo>
                  <a:pt x="13623" y="6389"/>
                </a:lnTo>
                <a:lnTo>
                  <a:pt x="13791" y="6452"/>
                </a:lnTo>
                <a:lnTo>
                  <a:pt x="13798" y="6452"/>
                </a:lnTo>
                <a:cubicBezTo>
                  <a:pt x="13960" y="6511"/>
                  <a:pt x="14084" y="6550"/>
                  <a:pt x="14188" y="6567"/>
                </a:cubicBezTo>
                <a:cubicBezTo>
                  <a:pt x="14294" y="6584"/>
                  <a:pt x="14380" y="6584"/>
                  <a:pt x="14478" y="6567"/>
                </a:cubicBezTo>
                <a:lnTo>
                  <a:pt x="14653" y="6531"/>
                </a:lnTo>
                <a:lnTo>
                  <a:pt x="14661" y="5963"/>
                </a:lnTo>
                <a:cubicBezTo>
                  <a:pt x="14664" y="5316"/>
                  <a:pt x="14751" y="4840"/>
                  <a:pt x="14982" y="4357"/>
                </a:cubicBezTo>
                <a:cubicBezTo>
                  <a:pt x="15059" y="4196"/>
                  <a:pt x="15155" y="4039"/>
                  <a:pt x="15264" y="3869"/>
                </a:cubicBezTo>
                <a:cubicBezTo>
                  <a:pt x="15313" y="3795"/>
                  <a:pt x="15361" y="3719"/>
                  <a:pt x="15417" y="3647"/>
                </a:cubicBezTo>
                <a:cubicBezTo>
                  <a:pt x="15522" y="3515"/>
                  <a:pt x="15651" y="3399"/>
                  <a:pt x="15776" y="3284"/>
                </a:cubicBezTo>
                <a:cubicBezTo>
                  <a:pt x="15985" y="3090"/>
                  <a:pt x="16210" y="2919"/>
                  <a:pt x="16448" y="2796"/>
                </a:cubicBezTo>
                <a:cubicBezTo>
                  <a:pt x="16600" y="2716"/>
                  <a:pt x="16754" y="2651"/>
                  <a:pt x="16906" y="2609"/>
                </a:cubicBezTo>
                <a:cubicBezTo>
                  <a:pt x="17266" y="2511"/>
                  <a:pt x="17934" y="2512"/>
                  <a:pt x="18288" y="2609"/>
                </a:cubicBezTo>
                <a:cubicBezTo>
                  <a:pt x="18378" y="2634"/>
                  <a:pt x="18477" y="2671"/>
                  <a:pt x="18578" y="2716"/>
                </a:cubicBezTo>
                <a:cubicBezTo>
                  <a:pt x="18678" y="2760"/>
                  <a:pt x="18783" y="2808"/>
                  <a:pt x="18884" y="2867"/>
                </a:cubicBezTo>
                <a:cubicBezTo>
                  <a:pt x="18986" y="2927"/>
                  <a:pt x="19081" y="2994"/>
                  <a:pt x="19174" y="3062"/>
                </a:cubicBezTo>
                <a:cubicBezTo>
                  <a:pt x="19268" y="3131"/>
                  <a:pt x="19359" y="3204"/>
                  <a:pt x="19434" y="3275"/>
                </a:cubicBezTo>
                <a:cubicBezTo>
                  <a:pt x="19706" y="3532"/>
                  <a:pt x="19932" y="3825"/>
                  <a:pt x="20106" y="4144"/>
                </a:cubicBezTo>
                <a:cubicBezTo>
                  <a:pt x="20162" y="4248"/>
                  <a:pt x="20213" y="4346"/>
                  <a:pt x="20258" y="4455"/>
                </a:cubicBezTo>
                <a:cubicBezTo>
                  <a:pt x="20259" y="4457"/>
                  <a:pt x="20257" y="4462"/>
                  <a:pt x="20258" y="4464"/>
                </a:cubicBezTo>
                <a:cubicBezTo>
                  <a:pt x="20304" y="4574"/>
                  <a:pt x="20346" y="4686"/>
                  <a:pt x="20381" y="4801"/>
                </a:cubicBezTo>
                <a:cubicBezTo>
                  <a:pt x="20381" y="4803"/>
                  <a:pt x="20380" y="4808"/>
                  <a:pt x="20381" y="4810"/>
                </a:cubicBezTo>
                <a:cubicBezTo>
                  <a:pt x="20415" y="4926"/>
                  <a:pt x="20441" y="5044"/>
                  <a:pt x="20465" y="5165"/>
                </a:cubicBezTo>
                <a:cubicBezTo>
                  <a:pt x="20484" y="5263"/>
                  <a:pt x="20499" y="5365"/>
                  <a:pt x="20510" y="5467"/>
                </a:cubicBezTo>
                <a:cubicBezTo>
                  <a:pt x="20513" y="5492"/>
                  <a:pt x="20523" y="5512"/>
                  <a:pt x="20526" y="5538"/>
                </a:cubicBezTo>
                <a:cubicBezTo>
                  <a:pt x="20538" y="5665"/>
                  <a:pt x="20540" y="5796"/>
                  <a:pt x="20541" y="5928"/>
                </a:cubicBezTo>
                <a:cubicBezTo>
                  <a:pt x="20543" y="6532"/>
                  <a:pt x="20480" y="6844"/>
                  <a:pt x="20235" y="7437"/>
                </a:cubicBezTo>
                <a:cubicBezTo>
                  <a:pt x="20186" y="7557"/>
                  <a:pt x="20129" y="7671"/>
                  <a:pt x="20067" y="7783"/>
                </a:cubicBezTo>
                <a:cubicBezTo>
                  <a:pt x="20007" y="7896"/>
                  <a:pt x="19940" y="8000"/>
                  <a:pt x="19869" y="8102"/>
                </a:cubicBezTo>
                <a:cubicBezTo>
                  <a:pt x="19835" y="8152"/>
                  <a:pt x="19798" y="8198"/>
                  <a:pt x="19762" y="8244"/>
                </a:cubicBezTo>
                <a:cubicBezTo>
                  <a:pt x="19722" y="8295"/>
                  <a:pt x="19682" y="8347"/>
                  <a:pt x="19640" y="8395"/>
                </a:cubicBezTo>
                <a:cubicBezTo>
                  <a:pt x="19559" y="8486"/>
                  <a:pt x="19476" y="8572"/>
                  <a:pt x="19388" y="8652"/>
                </a:cubicBezTo>
                <a:cubicBezTo>
                  <a:pt x="19299" y="8732"/>
                  <a:pt x="19209" y="8807"/>
                  <a:pt x="19113" y="8874"/>
                </a:cubicBezTo>
                <a:cubicBezTo>
                  <a:pt x="18826" y="9076"/>
                  <a:pt x="18505" y="9220"/>
                  <a:pt x="18174" y="9291"/>
                </a:cubicBezTo>
                <a:lnTo>
                  <a:pt x="17891" y="9353"/>
                </a:lnTo>
                <a:lnTo>
                  <a:pt x="17777" y="9761"/>
                </a:lnTo>
                <a:cubicBezTo>
                  <a:pt x="17712" y="9983"/>
                  <a:pt x="17617" y="10260"/>
                  <a:pt x="17563" y="10383"/>
                </a:cubicBezTo>
                <a:lnTo>
                  <a:pt x="17464" y="10604"/>
                </a:lnTo>
                <a:lnTo>
                  <a:pt x="17868" y="10578"/>
                </a:lnTo>
                <a:cubicBezTo>
                  <a:pt x="18806" y="10505"/>
                  <a:pt x="19665" y="10069"/>
                  <a:pt x="20319" y="9371"/>
                </a:cubicBezTo>
                <a:cubicBezTo>
                  <a:pt x="20527" y="9150"/>
                  <a:pt x="20707" y="8896"/>
                  <a:pt x="20869" y="8626"/>
                </a:cubicBezTo>
                <a:cubicBezTo>
                  <a:pt x="20912" y="8555"/>
                  <a:pt x="20960" y="8487"/>
                  <a:pt x="20999" y="8413"/>
                </a:cubicBezTo>
                <a:cubicBezTo>
                  <a:pt x="21093" y="8233"/>
                  <a:pt x="21178" y="8049"/>
                  <a:pt x="21251" y="7854"/>
                </a:cubicBezTo>
                <a:cubicBezTo>
                  <a:pt x="21319" y="7672"/>
                  <a:pt x="21372" y="7486"/>
                  <a:pt x="21419" y="7303"/>
                </a:cubicBezTo>
                <a:cubicBezTo>
                  <a:pt x="21443" y="7209"/>
                  <a:pt x="21461" y="7114"/>
                  <a:pt x="21480" y="7019"/>
                </a:cubicBezTo>
                <a:cubicBezTo>
                  <a:pt x="21498" y="6933"/>
                  <a:pt x="21513" y="6849"/>
                  <a:pt x="21526" y="6762"/>
                </a:cubicBezTo>
                <a:cubicBezTo>
                  <a:pt x="21543" y="6650"/>
                  <a:pt x="21562" y="6537"/>
                  <a:pt x="21572" y="6425"/>
                </a:cubicBezTo>
                <a:cubicBezTo>
                  <a:pt x="21577" y="6366"/>
                  <a:pt x="21576" y="6307"/>
                  <a:pt x="21579" y="6247"/>
                </a:cubicBezTo>
                <a:cubicBezTo>
                  <a:pt x="21587" y="6113"/>
                  <a:pt x="21597" y="5981"/>
                  <a:pt x="21595" y="5848"/>
                </a:cubicBezTo>
                <a:cubicBezTo>
                  <a:pt x="21586" y="5372"/>
                  <a:pt x="21515" y="4906"/>
                  <a:pt x="21388" y="4464"/>
                </a:cubicBezTo>
                <a:cubicBezTo>
                  <a:pt x="21380" y="4435"/>
                  <a:pt x="21367" y="4404"/>
                  <a:pt x="21358" y="4375"/>
                </a:cubicBezTo>
                <a:cubicBezTo>
                  <a:pt x="21326" y="4269"/>
                  <a:pt x="21290" y="4168"/>
                  <a:pt x="21251" y="4065"/>
                </a:cubicBezTo>
                <a:cubicBezTo>
                  <a:pt x="21222" y="3989"/>
                  <a:pt x="21192" y="3917"/>
                  <a:pt x="21159" y="3843"/>
                </a:cubicBezTo>
                <a:cubicBezTo>
                  <a:pt x="21129" y="3772"/>
                  <a:pt x="21101" y="3698"/>
                  <a:pt x="21068" y="3630"/>
                </a:cubicBezTo>
                <a:cubicBezTo>
                  <a:pt x="21012" y="3517"/>
                  <a:pt x="20948" y="3408"/>
                  <a:pt x="20884" y="3301"/>
                </a:cubicBezTo>
                <a:cubicBezTo>
                  <a:pt x="20864" y="3267"/>
                  <a:pt x="20845" y="3229"/>
                  <a:pt x="20823" y="3195"/>
                </a:cubicBezTo>
                <a:cubicBezTo>
                  <a:pt x="20532" y="2733"/>
                  <a:pt x="20175" y="2335"/>
                  <a:pt x="19754" y="2024"/>
                </a:cubicBezTo>
                <a:cubicBezTo>
                  <a:pt x="19618" y="1923"/>
                  <a:pt x="19474" y="1830"/>
                  <a:pt x="19327" y="1748"/>
                </a:cubicBezTo>
                <a:cubicBezTo>
                  <a:pt x="19311" y="1740"/>
                  <a:pt x="19297" y="1730"/>
                  <a:pt x="19281" y="1722"/>
                </a:cubicBezTo>
                <a:cubicBezTo>
                  <a:pt x="19154" y="1654"/>
                  <a:pt x="19018" y="1597"/>
                  <a:pt x="18884" y="1544"/>
                </a:cubicBezTo>
                <a:cubicBezTo>
                  <a:pt x="18849" y="1531"/>
                  <a:pt x="18820" y="1521"/>
                  <a:pt x="18785" y="1509"/>
                </a:cubicBezTo>
                <a:cubicBezTo>
                  <a:pt x="18660" y="1465"/>
                  <a:pt x="18532" y="1424"/>
                  <a:pt x="18403" y="1394"/>
                </a:cubicBezTo>
                <a:cubicBezTo>
                  <a:pt x="18361" y="1384"/>
                  <a:pt x="18314" y="1375"/>
                  <a:pt x="18273" y="1367"/>
                </a:cubicBezTo>
                <a:cubicBezTo>
                  <a:pt x="18108" y="1335"/>
                  <a:pt x="17942" y="1313"/>
                  <a:pt x="17769" y="1305"/>
                </a:cubicBezTo>
                <a:cubicBezTo>
                  <a:pt x="17766" y="1305"/>
                  <a:pt x="17764" y="1305"/>
                  <a:pt x="17761" y="1305"/>
                </a:cubicBezTo>
                <a:close/>
                <a:moveTo>
                  <a:pt x="8277" y="6647"/>
                </a:moveTo>
                <a:cubicBezTo>
                  <a:pt x="8319" y="6650"/>
                  <a:pt x="8358" y="6674"/>
                  <a:pt x="8400" y="6718"/>
                </a:cubicBezTo>
                <a:cubicBezTo>
                  <a:pt x="8451" y="6772"/>
                  <a:pt x="8693" y="7138"/>
                  <a:pt x="8934" y="7534"/>
                </a:cubicBezTo>
                <a:cubicBezTo>
                  <a:pt x="9523" y="8504"/>
                  <a:pt x="9465" y="8482"/>
                  <a:pt x="10561" y="8262"/>
                </a:cubicBezTo>
                <a:lnTo>
                  <a:pt x="11378" y="8093"/>
                </a:lnTo>
                <a:lnTo>
                  <a:pt x="11484" y="8226"/>
                </a:lnTo>
                <a:lnTo>
                  <a:pt x="11599" y="8359"/>
                </a:lnTo>
                <a:lnTo>
                  <a:pt x="11469" y="9238"/>
                </a:lnTo>
                <a:cubicBezTo>
                  <a:pt x="11328" y="10187"/>
                  <a:pt x="11321" y="10359"/>
                  <a:pt x="11416" y="10569"/>
                </a:cubicBezTo>
                <a:cubicBezTo>
                  <a:pt x="11450" y="10645"/>
                  <a:pt x="11769" y="10946"/>
                  <a:pt x="12126" y="11243"/>
                </a:cubicBezTo>
                <a:cubicBezTo>
                  <a:pt x="12482" y="11539"/>
                  <a:pt x="12798" y="11820"/>
                  <a:pt x="12821" y="11865"/>
                </a:cubicBezTo>
                <a:cubicBezTo>
                  <a:pt x="12917" y="12049"/>
                  <a:pt x="12815" y="12191"/>
                  <a:pt x="12256" y="12645"/>
                </a:cubicBezTo>
                <a:cubicBezTo>
                  <a:pt x="11952" y="12892"/>
                  <a:pt x="11634" y="13158"/>
                  <a:pt x="11553" y="13240"/>
                </a:cubicBezTo>
                <a:cubicBezTo>
                  <a:pt x="11316" y="13482"/>
                  <a:pt x="11305" y="13620"/>
                  <a:pt x="11454" y="14633"/>
                </a:cubicBezTo>
                <a:cubicBezTo>
                  <a:pt x="11526" y="15124"/>
                  <a:pt x="11575" y="15578"/>
                  <a:pt x="11561" y="15645"/>
                </a:cubicBezTo>
                <a:cubicBezTo>
                  <a:pt x="11510" y="15879"/>
                  <a:pt x="11393" y="15892"/>
                  <a:pt x="10538" y="15725"/>
                </a:cubicBezTo>
                <a:cubicBezTo>
                  <a:pt x="9707" y="15563"/>
                  <a:pt x="9563" y="15565"/>
                  <a:pt x="9385" y="15751"/>
                </a:cubicBezTo>
                <a:cubicBezTo>
                  <a:pt x="9337" y="15801"/>
                  <a:pt x="9117" y="16147"/>
                  <a:pt x="8888" y="16523"/>
                </a:cubicBezTo>
                <a:cubicBezTo>
                  <a:pt x="8660" y="16900"/>
                  <a:pt x="8437" y="17234"/>
                  <a:pt x="8400" y="17269"/>
                </a:cubicBezTo>
                <a:cubicBezTo>
                  <a:pt x="8272" y="17388"/>
                  <a:pt x="8150" y="17342"/>
                  <a:pt x="7995" y="17118"/>
                </a:cubicBezTo>
                <a:cubicBezTo>
                  <a:pt x="7913" y="16999"/>
                  <a:pt x="7678" y="16643"/>
                  <a:pt x="7483" y="16319"/>
                </a:cubicBezTo>
                <a:cubicBezTo>
                  <a:pt x="7122" y="15719"/>
                  <a:pt x="7007" y="15603"/>
                  <a:pt x="6742" y="15592"/>
                </a:cubicBezTo>
                <a:cubicBezTo>
                  <a:pt x="6678" y="15589"/>
                  <a:pt x="6294" y="15651"/>
                  <a:pt x="5880" y="15733"/>
                </a:cubicBezTo>
                <a:lnTo>
                  <a:pt x="5124" y="15884"/>
                </a:lnTo>
                <a:lnTo>
                  <a:pt x="5009" y="15760"/>
                </a:lnTo>
                <a:lnTo>
                  <a:pt x="4895" y="15627"/>
                </a:lnTo>
                <a:lnTo>
                  <a:pt x="5040" y="14660"/>
                </a:lnTo>
                <a:cubicBezTo>
                  <a:pt x="5226" y="13396"/>
                  <a:pt x="5249" y="13469"/>
                  <a:pt x="4406" y="12779"/>
                </a:cubicBezTo>
                <a:cubicBezTo>
                  <a:pt x="4067" y="12501"/>
                  <a:pt x="3757" y="12226"/>
                  <a:pt x="3711" y="12166"/>
                </a:cubicBezTo>
                <a:cubicBezTo>
                  <a:pt x="3555" y="11966"/>
                  <a:pt x="3647" y="11835"/>
                  <a:pt x="4360" y="11252"/>
                </a:cubicBezTo>
                <a:cubicBezTo>
                  <a:pt x="4877" y="10829"/>
                  <a:pt x="5034" y="10674"/>
                  <a:pt x="5101" y="10516"/>
                </a:cubicBezTo>
                <a:lnTo>
                  <a:pt x="5185" y="10321"/>
                </a:lnTo>
                <a:lnTo>
                  <a:pt x="5047" y="9362"/>
                </a:lnTo>
                <a:cubicBezTo>
                  <a:pt x="4851" y="8012"/>
                  <a:pt x="4823" y="8039"/>
                  <a:pt x="5948" y="8262"/>
                </a:cubicBezTo>
                <a:cubicBezTo>
                  <a:pt x="7071" y="8484"/>
                  <a:pt x="6969" y="8539"/>
                  <a:pt x="7689" y="7348"/>
                </a:cubicBezTo>
                <a:cubicBezTo>
                  <a:pt x="8006" y="6825"/>
                  <a:pt x="8152" y="6636"/>
                  <a:pt x="8277" y="6647"/>
                </a:cubicBezTo>
                <a:close/>
                <a:moveTo>
                  <a:pt x="7941" y="9424"/>
                </a:moveTo>
                <a:lnTo>
                  <a:pt x="7651" y="9637"/>
                </a:lnTo>
                <a:cubicBezTo>
                  <a:pt x="7495" y="9752"/>
                  <a:pt x="7320" y="9902"/>
                  <a:pt x="7254" y="9974"/>
                </a:cubicBezTo>
                <a:lnTo>
                  <a:pt x="7132" y="10108"/>
                </a:lnTo>
                <a:lnTo>
                  <a:pt x="6941" y="9895"/>
                </a:lnTo>
                <a:lnTo>
                  <a:pt x="6758" y="9682"/>
                </a:lnTo>
                <a:lnTo>
                  <a:pt x="6506" y="9974"/>
                </a:lnTo>
                <a:lnTo>
                  <a:pt x="6261" y="10267"/>
                </a:lnTo>
                <a:lnTo>
                  <a:pt x="6452" y="10489"/>
                </a:lnTo>
                <a:lnTo>
                  <a:pt x="6643" y="10711"/>
                </a:lnTo>
                <a:lnTo>
                  <a:pt x="6506" y="11022"/>
                </a:lnTo>
                <a:cubicBezTo>
                  <a:pt x="6382" y="11299"/>
                  <a:pt x="6369" y="11373"/>
                  <a:pt x="6368" y="11767"/>
                </a:cubicBezTo>
                <a:cubicBezTo>
                  <a:pt x="6368" y="12175"/>
                  <a:pt x="6375" y="12220"/>
                  <a:pt x="6498" y="12424"/>
                </a:cubicBezTo>
                <a:cubicBezTo>
                  <a:pt x="6571" y="12544"/>
                  <a:pt x="6709" y="12696"/>
                  <a:pt x="6804" y="12761"/>
                </a:cubicBezTo>
                <a:cubicBezTo>
                  <a:pt x="6953" y="12862"/>
                  <a:pt x="7028" y="12874"/>
                  <a:pt x="7330" y="12858"/>
                </a:cubicBezTo>
                <a:cubicBezTo>
                  <a:pt x="7653" y="12841"/>
                  <a:pt x="7719" y="12816"/>
                  <a:pt x="8254" y="12521"/>
                </a:cubicBezTo>
                <a:cubicBezTo>
                  <a:pt x="8878" y="12177"/>
                  <a:pt x="8990" y="12162"/>
                  <a:pt x="9117" y="12388"/>
                </a:cubicBezTo>
                <a:cubicBezTo>
                  <a:pt x="9177" y="12494"/>
                  <a:pt x="9178" y="12533"/>
                  <a:pt x="9125" y="12681"/>
                </a:cubicBezTo>
                <a:cubicBezTo>
                  <a:pt x="9038" y="12924"/>
                  <a:pt x="8597" y="13381"/>
                  <a:pt x="8232" y="13604"/>
                </a:cubicBezTo>
                <a:cubicBezTo>
                  <a:pt x="8059" y="13709"/>
                  <a:pt x="7918" y="13805"/>
                  <a:pt x="7918" y="13817"/>
                </a:cubicBezTo>
                <a:cubicBezTo>
                  <a:pt x="7918" y="13836"/>
                  <a:pt x="8062" y="14131"/>
                  <a:pt x="8247" y="14482"/>
                </a:cubicBezTo>
                <a:cubicBezTo>
                  <a:pt x="8280" y="14545"/>
                  <a:pt x="8323" y="14598"/>
                  <a:pt x="8338" y="14598"/>
                </a:cubicBezTo>
                <a:cubicBezTo>
                  <a:pt x="8404" y="14598"/>
                  <a:pt x="8958" y="14221"/>
                  <a:pt x="9133" y="14056"/>
                </a:cubicBezTo>
                <a:lnTo>
                  <a:pt x="9323" y="13870"/>
                </a:lnTo>
                <a:lnTo>
                  <a:pt x="9522" y="14110"/>
                </a:lnTo>
                <a:lnTo>
                  <a:pt x="9728" y="14340"/>
                </a:lnTo>
                <a:lnTo>
                  <a:pt x="9973" y="14056"/>
                </a:lnTo>
                <a:lnTo>
                  <a:pt x="10232" y="13764"/>
                </a:lnTo>
                <a:lnTo>
                  <a:pt x="10011" y="13506"/>
                </a:lnTo>
                <a:lnTo>
                  <a:pt x="9797" y="13258"/>
                </a:lnTo>
                <a:lnTo>
                  <a:pt x="9957" y="12885"/>
                </a:lnTo>
                <a:cubicBezTo>
                  <a:pt x="10096" y="12561"/>
                  <a:pt x="10117" y="12463"/>
                  <a:pt x="10118" y="12148"/>
                </a:cubicBezTo>
                <a:cubicBezTo>
                  <a:pt x="10118" y="11731"/>
                  <a:pt x="10017" y="11457"/>
                  <a:pt x="9782" y="11226"/>
                </a:cubicBezTo>
                <a:cubicBezTo>
                  <a:pt x="9390" y="10842"/>
                  <a:pt x="9046" y="10855"/>
                  <a:pt x="8262" y="11279"/>
                </a:cubicBezTo>
                <a:cubicBezTo>
                  <a:pt x="7622" y="11625"/>
                  <a:pt x="7436" y="11663"/>
                  <a:pt x="7338" y="11501"/>
                </a:cubicBezTo>
                <a:cubicBezTo>
                  <a:pt x="7285" y="11413"/>
                  <a:pt x="7280" y="11362"/>
                  <a:pt x="7315" y="11243"/>
                </a:cubicBezTo>
                <a:cubicBezTo>
                  <a:pt x="7379" y="11029"/>
                  <a:pt x="7788" y="10581"/>
                  <a:pt x="8094" y="10391"/>
                </a:cubicBezTo>
                <a:lnTo>
                  <a:pt x="8354" y="10232"/>
                </a:lnTo>
                <a:lnTo>
                  <a:pt x="8209" y="9939"/>
                </a:lnTo>
                <a:cubicBezTo>
                  <a:pt x="8130" y="9778"/>
                  <a:pt x="8038" y="9600"/>
                  <a:pt x="8002" y="9540"/>
                </a:cubicBezTo>
                <a:lnTo>
                  <a:pt x="7941" y="942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7"/>
          <a:srcRect l="5113" t="823" r="474" b="3996"/>
          <a:stretch>
            <a:fillRect/>
          </a:stretch>
        </p:blipFill>
        <p:spPr>
          <a:xfrm>
            <a:off x="1013922" y="854102"/>
            <a:ext cx="720000" cy="738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0507" y="0"/>
                </a:moveTo>
                <a:lnTo>
                  <a:pt x="10371" y="258"/>
                </a:lnTo>
                <a:lnTo>
                  <a:pt x="10243" y="506"/>
                </a:lnTo>
                <a:cubicBezTo>
                  <a:pt x="10097" y="790"/>
                  <a:pt x="9940" y="1047"/>
                  <a:pt x="9906" y="1075"/>
                </a:cubicBezTo>
                <a:cubicBezTo>
                  <a:pt x="9902" y="1077"/>
                  <a:pt x="9877" y="1080"/>
                  <a:pt x="9869" y="1084"/>
                </a:cubicBezTo>
                <a:cubicBezTo>
                  <a:pt x="9848" y="1098"/>
                  <a:pt x="9830" y="1114"/>
                  <a:pt x="9806" y="1119"/>
                </a:cubicBezTo>
                <a:cubicBezTo>
                  <a:pt x="9798" y="1121"/>
                  <a:pt x="9754" y="1126"/>
                  <a:pt x="9742" y="1128"/>
                </a:cubicBezTo>
                <a:cubicBezTo>
                  <a:pt x="9633" y="1154"/>
                  <a:pt x="9491" y="1183"/>
                  <a:pt x="9332" y="1208"/>
                </a:cubicBezTo>
                <a:cubicBezTo>
                  <a:pt x="9049" y="1252"/>
                  <a:pt x="8793" y="1297"/>
                  <a:pt x="8758" y="1314"/>
                </a:cubicBezTo>
                <a:cubicBezTo>
                  <a:pt x="8712" y="1337"/>
                  <a:pt x="8816" y="1473"/>
                  <a:pt x="9122" y="1785"/>
                </a:cubicBezTo>
                <a:lnTo>
                  <a:pt x="9304" y="1972"/>
                </a:lnTo>
                <a:lnTo>
                  <a:pt x="9541" y="2203"/>
                </a:lnTo>
                <a:lnTo>
                  <a:pt x="9541" y="2212"/>
                </a:lnTo>
                <a:lnTo>
                  <a:pt x="9550" y="2220"/>
                </a:lnTo>
                <a:lnTo>
                  <a:pt x="9550" y="2229"/>
                </a:lnTo>
                <a:lnTo>
                  <a:pt x="9514" y="2451"/>
                </a:lnTo>
                <a:lnTo>
                  <a:pt x="9478" y="2736"/>
                </a:lnTo>
                <a:cubicBezTo>
                  <a:pt x="9437" y="3018"/>
                  <a:pt x="9405" y="3286"/>
                  <a:pt x="9405" y="3331"/>
                </a:cubicBezTo>
                <a:cubicBezTo>
                  <a:pt x="9405" y="3362"/>
                  <a:pt x="9429" y="3369"/>
                  <a:pt x="9496" y="3348"/>
                </a:cubicBezTo>
                <a:cubicBezTo>
                  <a:pt x="9508" y="3344"/>
                  <a:pt x="9508" y="3345"/>
                  <a:pt x="9523" y="3339"/>
                </a:cubicBezTo>
                <a:cubicBezTo>
                  <a:pt x="9607" y="3310"/>
                  <a:pt x="9744" y="3245"/>
                  <a:pt x="9970" y="3135"/>
                </a:cubicBezTo>
                <a:lnTo>
                  <a:pt x="10088" y="3082"/>
                </a:lnTo>
                <a:lnTo>
                  <a:pt x="10498" y="2878"/>
                </a:lnTo>
                <a:lnTo>
                  <a:pt x="10507" y="2878"/>
                </a:lnTo>
                <a:lnTo>
                  <a:pt x="10535" y="2860"/>
                </a:lnTo>
                <a:lnTo>
                  <a:pt x="11072" y="3144"/>
                </a:lnTo>
                <a:cubicBezTo>
                  <a:pt x="11316" y="3271"/>
                  <a:pt x="11455" y="3331"/>
                  <a:pt x="11528" y="3357"/>
                </a:cubicBezTo>
                <a:cubicBezTo>
                  <a:pt x="11566" y="3372"/>
                  <a:pt x="11621" y="3394"/>
                  <a:pt x="11628" y="3393"/>
                </a:cubicBezTo>
                <a:cubicBezTo>
                  <a:pt x="11636" y="3373"/>
                  <a:pt x="11598" y="3122"/>
                  <a:pt x="11546" y="2807"/>
                </a:cubicBezTo>
                <a:lnTo>
                  <a:pt x="11455" y="2220"/>
                </a:lnTo>
                <a:lnTo>
                  <a:pt x="11464" y="2203"/>
                </a:lnTo>
                <a:lnTo>
                  <a:pt x="11464" y="2194"/>
                </a:lnTo>
                <a:lnTo>
                  <a:pt x="11911" y="1759"/>
                </a:lnTo>
                <a:cubicBezTo>
                  <a:pt x="12121" y="1553"/>
                  <a:pt x="12239" y="1420"/>
                  <a:pt x="12275" y="1368"/>
                </a:cubicBezTo>
                <a:cubicBezTo>
                  <a:pt x="12295" y="1338"/>
                  <a:pt x="12309" y="1314"/>
                  <a:pt x="12303" y="1306"/>
                </a:cubicBezTo>
                <a:cubicBezTo>
                  <a:pt x="12255" y="1298"/>
                  <a:pt x="12027" y="1259"/>
                  <a:pt x="11719" y="1208"/>
                </a:cubicBezTo>
                <a:lnTo>
                  <a:pt x="11109" y="1110"/>
                </a:lnTo>
                <a:lnTo>
                  <a:pt x="11081" y="1048"/>
                </a:lnTo>
                <a:cubicBezTo>
                  <a:pt x="11056" y="1031"/>
                  <a:pt x="11036" y="1014"/>
                  <a:pt x="11036" y="995"/>
                </a:cubicBezTo>
                <a:cubicBezTo>
                  <a:pt x="11036" y="985"/>
                  <a:pt x="10972" y="857"/>
                  <a:pt x="10945" y="799"/>
                </a:cubicBezTo>
                <a:lnTo>
                  <a:pt x="10808" y="551"/>
                </a:lnTo>
                <a:lnTo>
                  <a:pt x="10507" y="0"/>
                </a:lnTo>
                <a:close/>
                <a:moveTo>
                  <a:pt x="15501" y="195"/>
                </a:moveTo>
                <a:cubicBezTo>
                  <a:pt x="15269" y="224"/>
                  <a:pt x="15021" y="317"/>
                  <a:pt x="14900" y="435"/>
                </a:cubicBezTo>
                <a:cubicBezTo>
                  <a:pt x="14798" y="534"/>
                  <a:pt x="14741" y="621"/>
                  <a:pt x="14699" y="719"/>
                </a:cubicBezTo>
                <a:cubicBezTo>
                  <a:pt x="14653" y="864"/>
                  <a:pt x="14634" y="1049"/>
                  <a:pt x="14636" y="1341"/>
                </a:cubicBezTo>
                <a:cubicBezTo>
                  <a:pt x="14636" y="1487"/>
                  <a:pt x="14640" y="1602"/>
                  <a:pt x="14645" y="1705"/>
                </a:cubicBezTo>
                <a:cubicBezTo>
                  <a:pt x="14645" y="1708"/>
                  <a:pt x="14644" y="1711"/>
                  <a:pt x="14645" y="1714"/>
                </a:cubicBezTo>
                <a:cubicBezTo>
                  <a:pt x="14666" y="2053"/>
                  <a:pt x="14713" y="2206"/>
                  <a:pt x="14818" y="2327"/>
                </a:cubicBezTo>
                <a:cubicBezTo>
                  <a:pt x="14901" y="2423"/>
                  <a:pt x="14923" y="2455"/>
                  <a:pt x="14900" y="2487"/>
                </a:cubicBezTo>
                <a:cubicBezTo>
                  <a:pt x="14902" y="2531"/>
                  <a:pt x="14873" y="2554"/>
                  <a:pt x="14800" y="2558"/>
                </a:cubicBezTo>
                <a:cubicBezTo>
                  <a:pt x="14758" y="2577"/>
                  <a:pt x="14713" y="2593"/>
                  <a:pt x="14681" y="2593"/>
                </a:cubicBezTo>
                <a:cubicBezTo>
                  <a:pt x="14656" y="2593"/>
                  <a:pt x="14617" y="2600"/>
                  <a:pt x="14581" y="2611"/>
                </a:cubicBezTo>
                <a:cubicBezTo>
                  <a:pt x="14576" y="2612"/>
                  <a:pt x="14574" y="2619"/>
                  <a:pt x="14572" y="2620"/>
                </a:cubicBezTo>
                <a:cubicBezTo>
                  <a:pt x="14542" y="2631"/>
                  <a:pt x="14512" y="2641"/>
                  <a:pt x="14481" y="2656"/>
                </a:cubicBezTo>
                <a:cubicBezTo>
                  <a:pt x="14468" y="2662"/>
                  <a:pt x="14457" y="2667"/>
                  <a:pt x="14444" y="2673"/>
                </a:cubicBezTo>
                <a:cubicBezTo>
                  <a:pt x="14419" y="2685"/>
                  <a:pt x="14396" y="2696"/>
                  <a:pt x="14371" y="2709"/>
                </a:cubicBezTo>
                <a:cubicBezTo>
                  <a:pt x="14277" y="2764"/>
                  <a:pt x="14188" y="2830"/>
                  <a:pt x="14125" y="2895"/>
                </a:cubicBezTo>
                <a:cubicBezTo>
                  <a:pt x="14019" y="3007"/>
                  <a:pt x="13952" y="3103"/>
                  <a:pt x="13906" y="3224"/>
                </a:cubicBezTo>
                <a:cubicBezTo>
                  <a:pt x="13893" y="3261"/>
                  <a:pt x="13881" y="3308"/>
                  <a:pt x="13870" y="3348"/>
                </a:cubicBezTo>
                <a:cubicBezTo>
                  <a:pt x="13839" y="3478"/>
                  <a:pt x="13816" y="3625"/>
                  <a:pt x="13806" y="3855"/>
                </a:cubicBezTo>
                <a:lnTo>
                  <a:pt x="13797" y="4094"/>
                </a:lnTo>
                <a:lnTo>
                  <a:pt x="13797" y="4370"/>
                </a:lnTo>
                <a:lnTo>
                  <a:pt x="13952" y="4370"/>
                </a:lnTo>
                <a:lnTo>
                  <a:pt x="13961" y="4370"/>
                </a:lnTo>
                <a:lnTo>
                  <a:pt x="14107" y="4370"/>
                </a:lnTo>
                <a:lnTo>
                  <a:pt x="14107" y="3935"/>
                </a:lnTo>
                <a:cubicBezTo>
                  <a:pt x="14107" y="3669"/>
                  <a:pt x="14127" y="3536"/>
                  <a:pt x="14162" y="3428"/>
                </a:cubicBezTo>
                <a:cubicBezTo>
                  <a:pt x="14180" y="3321"/>
                  <a:pt x="14213" y="3256"/>
                  <a:pt x="14280" y="3171"/>
                </a:cubicBezTo>
                <a:cubicBezTo>
                  <a:pt x="14455" y="2947"/>
                  <a:pt x="14634" y="2869"/>
                  <a:pt x="14945" y="2869"/>
                </a:cubicBezTo>
                <a:lnTo>
                  <a:pt x="14954" y="2869"/>
                </a:lnTo>
                <a:lnTo>
                  <a:pt x="15191" y="2869"/>
                </a:lnTo>
                <a:lnTo>
                  <a:pt x="15201" y="2736"/>
                </a:lnTo>
                <a:lnTo>
                  <a:pt x="15201" y="2585"/>
                </a:lnTo>
                <a:cubicBezTo>
                  <a:pt x="15201" y="2362"/>
                  <a:pt x="15187" y="2283"/>
                  <a:pt x="15109" y="2203"/>
                </a:cubicBezTo>
                <a:cubicBezTo>
                  <a:pt x="15064" y="2156"/>
                  <a:pt x="15027" y="2084"/>
                  <a:pt x="15000" y="2007"/>
                </a:cubicBezTo>
                <a:cubicBezTo>
                  <a:pt x="14993" y="1989"/>
                  <a:pt x="14987" y="1968"/>
                  <a:pt x="14982" y="1945"/>
                </a:cubicBezTo>
                <a:cubicBezTo>
                  <a:pt x="14944" y="1800"/>
                  <a:pt x="14928" y="1610"/>
                  <a:pt x="14927" y="1314"/>
                </a:cubicBezTo>
                <a:cubicBezTo>
                  <a:pt x="14927" y="1182"/>
                  <a:pt x="14931" y="1112"/>
                  <a:pt x="14936" y="1039"/>
                </a:cubicBezTo>
                <a:cubicBezTo>
                  <a:pt x="14938" y="1020"/>
                  <a:pt x="14934" y="993"/>
                  <a:pt x="14936" y="977"/>
                </a:cubicBezTo>
                <a:cubicBezTo>
                  <a:pt x="14949" y="878"/>
                  <a:pt x="14971" y="813"/>
                  <a:pt x="15018" y="755"/>
                </a:cubicBezTo>
                <a:cubicBezTo>
                  <a:pt x="15046" y="720"/>
                  <a:pt x="15079" y="693"/>
                  <a:pt x="15109" y="666"/>
                </a:cubicBezTo>
                <a:cubicBezTo>
                  <a:pt x="15115" y="661"/>
                  <a:pt x="15122" y="662"/>
                  <a:pt x="15128" y="657"/>
                </a:cubicBezTo>
                <a:cubicBezTo>
                  <a:pt x="15162" y="629"/>
                  <a:pt x="15198" y="606"/>
                  <a:pt x="15237" y="586"/>
                </a:cubicBezTo>
                <a:cubicBezTo>
                  <a:pt x="15253" y="578"/>
                  <a:pt x="15266" y="566"/>
                  <a:pt x="15283" y="560"/>
                </a:cubicBezTo>
                <a:cubicBezTo>
                  <a:pt x="15305" y="550"/>
                  <a:pt x="15331" y="540"/>
                  <a:pt x="15355" y="533"/>
                </a:cubicBezTo>
                <a:cubicBezTo>
                  <a:pt x="15478" y="485"/>
                  <a:pt x="15602" y="466"/>
                  <a:pt x="15729" y="488"/>
                </a:cubicBezTo>
                <a:cubicBezTo>
                  <a:pt x="15739" y="489"/>
                  <a:pt x="15747" y="488"/>
                  <a:pt x="15756" y="488"/>
                </a:cubicBezTo>
                <a:cubicBezTo>
                  <a:pt x="15837" y="491"/>
                  <a:pt x="15915" y="529"/>
                  <a:pt x="15993" y="586"/>
                </a:cubicBezTo>
                <a:cubicBezTo>
                  <a:pt x="15998" y="589"/>
                  <a:pt x="15998" y="592"/>
                  <a:pt x="16002" y="595"/>
                </a:cubicBezTo>
                <a:cubicBezTo>
                  <a:pt x="16014" y="602"/>
                  <a:pt x="16019" y="614"/>
                  <a:pt x="16030" y="622"/>
                </a:cubicBezTo>
                <a:cubicBezTo>
                  <a:pt x="16048" y="634"/>
                  <a:pt x="16067" y="652"/>
                  <a:pt x="16085" y="666"/>
                </a:cubicBezTo>
                <a:cubicBezTo>
                  <a:pt x="16089" y="670"/>
                  <a:pt x="16098" y="671"/>
                  <a:pt x="16103" y="675"/>
                </a:cubicBezTo>
                <a:cubicBezTo>
                  <a:pt x="16118" y="689"/>
                  <a:pt x="16127" y="698"/>
                  <a:pt x="16139" y="711"/>
                </a:cubicBezTo>
                <a:cubicBezTo>
                  <a:pt x="16154" y="725"/>
                  <a:pt x="16171" y="738"/>
                  <a:pt x="16185" y="755"/>
                </a:cubicBezTo>
                <a:cubicBezTo>
                  <a:pt x="16188" y="759"/>
                  <a:pt x="16182" y="760"/>
                  <a:pt x="16185" y="764"/>
                </a:cubicBezTo>
                <a:cubicBezTo>
                  <a:pt x="16187" y="766"/>
                  <a:pt x="16192" y="771"/>
                  <a:pt x="16194" y="773"/>
                </a:cubicBezTo>
                <a:lnTo>
                  <a:pt x="16285" y="862"/>
                </a:lnTo>
                <a:lnTo>
                  <a:pt x="16285" y="1084"/>
                </a:lnTo>
                <a:cubicBezTo>
                  <a:pt x="16285" y="1088"/>
                  <a:pt x="16285" y="1088"/>
                  <a:pt x="16285" y="1092"/>
                </a:cubicBezTo>
                <a:cubicBezTo>
                  <a:pt x="16296" y="1242"/>
                  <a:pt x="16294" y="1511"/>
                  <a:pt x="16276" y="1696"/>
                </a:cubicBezTo>
                <a:cubicBezTo>
                  <a:pt x="16269" y="1764"/>
                  <a:pt x="16256" y="1791"/>
                  <a:pt x="16249" y="1838"/>
                </a:cubicBezTo>
                <a:cubicBezTo>
                  <a:pt x="16246" y="1862"/>
                  <a:pt x="16242" y="1880"/>
                  <a:pt x="16239" y="1901"/>
                </a:cubicBezTo>
                <a:cubicBezTo>
                  <a:pt x="16222" y="2020"/>
                  <a:pt x="16197" y="2099"/>
                  <a:pt x="16130" y="2167"/>
                </a:cubicBezTo>
                <a:cubicBezTo>
                  <a:pt x="16102" y="2196"/>
                  <a:pt x="16075" y="2222"/>
                  <a:pt x="16057" y="2247"/>
                </a:cubicBezTo>
                <a:cubicBezTo>
                  <a:pt x="16044" y="2266"/>
                  <a:pt x="16038" y="2288"/>
                  <a:pt x="16030" y="2309"/>
                </a:cubicBezTo>
                <a:cubicBezTo>
                  <a:pt x="16027" y="2317"/>
                  <a:pt x="16023" y="2327"/>
                  <a:pt x="16021" y="2336"/>
                </a:cubicBezTo>
                <a:cubicBezTo>
                  <a:pt x="16005" y="2390"/>
                  <a:pt x="16003" y="2460"/>
                  <a:pt x="16002" y="2567"/>
                </a:cubicBezTo>
                <a:cubicBezTo>
                  <a:pt x="16002" y="2574"/>
                  <a:pt x="16003" y="2577"/>
                  <a:pt x="16002" y="2585"/>
                </a:cubicBezTo>
                <a:lnTo>
                  <a:pt x="16002" y="2869"/>
                </a:lnTo>
                <a:lnTo>
                  <a:pt x="16230" y="2869"/>
                </a:lnTo>
                <a:lnTo>
                  <a:pt x="16258" y="2869"/>
                </a:lnTo>
                <a:cubicBezTo>
                  <a:pt x="16296" y="2869"/>
                  <a:pt x="16324" y="2875"/>
                  <a:pt x="16358" y="2878"/>
                </a:cubicBezTo>
                <a:cubicBezTo>
                  <a:pt x="16390" y="2881"/>
                  <a:pt x="16428" y="2881"/>
                  <a:pt x="16458" y="2887"/>
                </a:cubicBezTo>
                <a:cubicBezTo>
                  <a:pt x="16489" y="2892"/>
                  <a:pt x="16521" y="2904"/>
                  <a:pt x="16549" y="2913"/>
                </a:cubicBezTo>
                <a:cubicBezTo>
                  <a:pt x="16656" y="2942"/>
                  <a:pt x="16747" y="2983"/>
                  <a:pt x="16823" y="3046"/>
                </a:cubicBezTo>
                <a:cubicBezTo>
                  <a:pt x="16828" y="3049"/>
                  <a:pt x="16830" y="3054"/>
                  <a:pt x="16832" y="3055"/>
                </a:cubicBezTo>
                <a:cubicBezTo>
                  <a:pt x="16873" y="3092"/>
                  <a:pt x="16909" y="3132"/>
                  <a:pt x="16941" y="3180"/>
                </a:cubicBezTo>
                <a:cubicBezTo>
                  <a:pt x="17083" y="3347"/>
                  <a:pt x="17123" y="3512"/>
                  <a:pt x="17123" y="3943"/>
                </a:cubicBezTo>
                <a:lnTo>
                  <a:pt x="17123" y="4370"/>
                </a:lnTo>
                <a:lnTo>
                  <a:pt x="17260" y="4370"/>
                </a:lnTo>
                <a:lnTo>
                  <a:pt x="17297" y="4370"/>
                </a:lnTo>
                <a:lnTo>
                  <a:pt x="17406" y="4370"/>
                </a:lnTo>
                <a:lnTo>
                  <a:pt x="17406" y="3881"/>
                </a:lnTo>
                <a:cubicBezTo>
                  <a:pt x="17406" y="3667"/>
                  <a:pt x="17394" y="3537"/>
                  <a:pt x="17379" y="3437"/>
                </a:cubicBezTo>
                <a:cubicBezTo>
                  <a:pt x="17374" y="3409"/>
                  <a:pt x="17375" y="3391"/>
                  <a:pt x="17369" y="3366"/>
                </a:cubicBezTo>
                <a:cubicBezTo>
                  <a:pt x="17351" y="3297"/>
                  <a:pt x="17319" y="3233"/>
                  <a:pt x="17278" y="3153"/>
                </a:cubicBezTo>
                <a:cubicBezTo>
                  <a:pt x="17229" y="3056"/>
                  <a:pt x="17166" y="2965"/>
                  <a:pt x="17087" y="2887"/>
                </a:cubicBezTo>
                <a:cubicBezTo>
                  <a:pt x="17048" y="2848"/>
                  <a:pt x="17002" y="2812"/>
                  <a:pt x="16959" y="2780"/>
                </a:cubicBezTo>
                <a:cubicBezTo>
                  <a:pt x="16914" y="2746"/>
                  <a:pt x="16868" y="2716"/>
                  <a:pt x="16823" y="2691"/>
                </a:cubicBezTo>
                <a:cubicBezTo>
                  <a:pt x="16808" y="2684"/>
                  <a:pt x="16801" y="2672"/>
                  <a:pt x="16786" y="2664"/>
                </a:cubicBezTo>
                <a:cubicBezTo>
                  <a:pt x="16728" y="2638"/>
                  <a:pt x="16670" y="2621"/>
                  <a:pt x="16613" y="2611"/>
                </a:cubicBezTo>
                <a:cubicBezTo>
                  <a:pt x="16556" y="2601"/>
                  <a:pt x="16510" y="2583"/>
                  <a:pt x="16458" y="2567"/>
                </a:cubicBezTo>
                <a:cubicBezTo>
                  <a:pt x="16445" y="2566"/>
                  <a:pt x="16424" y="2558"/>
                  <a:pt x="16413" y="2558"/>
                </a:cubicBezTo>
                <a:cubicBezTo>
                  <a:pt x="16360" y="2558"/>
                  <a:pt x="16333" y="2542"/>
                  <a:pt x="16321" y="2513"/>
                </a:cubicBezTo>
                <a:cubicBezTo>
                  <a:pt x="16318" y="2506"/>
                  <a:pt x="16322" y="2501"/>
                  <a:pt x="16321" y="2496"/>
                </a:cubicBezTo>
                <a:cubicBezTo>
                  <a:pt x="16318" y="2487"/>
                  <a:pt x="16317" y="2474"/>
                  <a:pt x="16321" y="2460"/>
                </a:cubicBezTo>
                <a:cubicBezTo>
                  <a:pt x="16327" y="2444"/>
                  <a:pt x="16336" y="2425"/>
                  <a:pt x="16349" y="2407"/>
                </a:cubicBezTo>
                <a:cubicBezTo>
                  <a:pt x="16364" y="2381"/>
                  <a:pt x="16374" y="2370"/>
                  <a:pt x="16403" y="2327"/>
                </a:cubicBezTo>
                <a:cubicBezTo>
                  <a:pt x="16500" y="2184"/>
                  <a:pt x="16530" y="2060"/>
                  <a:pt x="16567" y="1679"/>
                </a:cubicBezTo>
                <a:cubicBezTo>
                  <a:pt x="16617" y="1178"/>
                  <a:pt x="16600" y="865"/>
                  <a:pt x="16485" y="648"/>
                </a:cubicBezTo>
                <a:cubicBezTo>
                  <a:pt x="16480" y="639"/>
                  <a:pt x="16473" y="631"/>
                  <a:pt x="16467" y="622"/>
                </a:cubicBezTo>
                <a:cubicBezTo>
                  <a:pt x="16446" y="585"/>
                  <a:pt x="16419" y="547"/>
                  <a:pt x="16394" y="515"/>
                </a:cubicBezTo>
                <a:cubicBezTo>
                  <a:pt x="16334" y="445"/>
                  <a:pt x="16260" y="391"/>
                  <a:pt x="16167" y="337"/>
                </a:cubicBezTo>
                <a:cubicBezTo>
                  <a:pt x="16073" y="284"/>
                  <a:pt x="15925" y="237"/>
                  <a:pt x="15811" y="213"/>
                </a:cubicBezTo>
                <a:cubicBezTo>
                  <a:pt x="15745" y="205"/>
                  <a:pt x="15687" y="196"/>
                  <a:pt x="15611" y="195"/>
                </a:cubicBezTo>
                <a:cubicBezTo>
                  <a:pt x="15596" y="196"/>
                  <a:pt x="15580" y="194"/>
                  <a:pt x="15565" y="195"/>
                </a:cubicBezTo>
                <a:cubicBezTo>
                  <a:pt x="15540" y="196"/>
                  <a:pt x="15523" y="195"/>
                  <a:pt x="15501" y="195"/>
                </a:cubicBezTo>
                <a:close/>
                <a:moveTo>
                  <a:pt x="5422" y="577"/>
                </a:moveTo>
                <a:cubicBezTo>
                  <a:pt x="5278" y="594"/>
                  <a:pt x="5128" y="720"/>
                  <a:pt x="4803" y="1030"/>
                </a:cubicBezTo>
                <a:cubicBezTo>
                  <a:pt x="4070" y="1730"/>
                  <a:pt x="3474" y="2124"/>
                  <a:pt x="2807" y="2345"/>
                </a:cubicBezTo>
                <a:cubicBezTo>
                  <a:pt x="2570" y="2423"/>
                  <a:pt x="2333" y="2555"/>
                  <a:pt x="1996" y="2798"/>
                </a:cubicBezTo>
                <a:lnTo>
                  <a:pt x="1522" y="3135"/>
                </a:lnTo>
                <a:lnTo>
                  <a:pt x="775" y="3135"/>
                </a:lnTo>
                <a:cubicBezTo>
                  <a:pt x="770" y="3135"/>
                  <a:pt x="761" y="3135"/>
                  <a:pt x="756" y="3135"/>
                </a:cubicBezTo>
                <a:cubicBezTo>
                  <a:pt x="739" y="3135"/>
                  <a:pt x="738" y="3144"/>
                  <a:pt x="720" y="3144"/>
                </a:cubicBezTo>
                <a:lnTo>
                  <a:pt x="0" y="3144"/>
                </a:lnTo>
                <a:lnTo>
                  <a:pt x="0" y="5622"/>
                </a:lnTo>
                <a:lnTo>
                  <a:pt x="0" y="8100"/>
                </a:lnTo>
                <a:lnTo>
                  <a:pt x="802" y="8100"/>
                </a:lnTo>
                <a:cubicBezTo>
                  <a:pt x="1063" y="8100"/>
                  <a:pt x="1225" y="8104"/>
                  <a:pt x="1349" y="8100"/>
                </a:cubicBezTo>
                <a:cubicBezTo>
                  <a:pt x="1362" y="8099"/>
                  <a:pt x="1392" y="8101"/>
                  <a:pt x="1403" y="8100"/>
                </a:cubicBezTo>
                <a:cubicBezTo>
                  <a:pt x="1407" y="8100"/>
                  <a:pt x="1409" y="8091"/>
                  <a:pt x="1413" y="8091"/>
                </a:cubicBezTo>
                <a:cubicBezTo>
                  <a:pt x="1530" y="8086"/>
                  <a:pt x="1591" y="8081"/>
                  <a:pt x="1622" y="8064"/>
                </a:cubicBezTo>
                <a:cubicBezTo>
                  <a:pt x="1640" y="8052"/>
                  <a:pt x="1644" y="8041"/>
                  <a:pt x="1649" y="8020"/>
                </a:cubicBezTo>
                <a:cubicBezTo>
                  <a:pt x="1661" y="7976"/>
                  <a:pt x="1680" y="7952"/>
                  <a:pt x="1813" y="7940"/>
                </a:cubicBezTo>
                <a:cubicBezTo>
                  <a:pt x="1899" y="7933"/>
                  <a:pt x="2148" y="7932"/>
                  <a:pt x="2360" y="7931"/>
                </a:cubicBezTo>
                <a:cubicBezTo>
                  <a:pt x="2467" y="7931"/>
                  <a:pt x="2483" y="7922"/>
                  <a:pt x="2634" y="7922"/>
                </a:cubicBezTo>
                <a:cubicBezTo>
                  <a:pt x="2650" y="7922"/>
                  <a:pt x="2662" y="7922"/>
                  <a:pt x="2679" y="7922"/>
                </a:cubicBezTo>
                <a:cubicBezTo>
                  <a:pt x="3179" y="7923"/>
                  <a:pt x="3602" y="7933"/>
                  <a:pt x="3618" y="7949"/>
                </a:cubicBezTo>
                <a:cubicBezTo>
                  <a:pt x="3618" y="7949"/>
                  <a:pt x="3609" y="7957"/>
                  <a:pt x="3609" y="7958"/>
                </a:cubicBezTo>
                <a:cubicBezTo>
                  <a:pt x="3609" y="7958"/>
                  <a:pt x="3627" y="7958"/>
                  <a:pt x="3627" y="7958"/>
                </a:cubicBezTo>
                <a:cubicBezTo>
                  <a:pt x="3633" y="7967"/>
                  <a:pt x="3595" y="8016"/>
                  <a:pt x="3545" y="8073"/>
                </a:cubicBezTo>
                <a:cubicBezTo>
                  <a:pt x="3515" y="8109"/>
                  <a:pt x="3473" y="8149"/>
                  <a:pt x="3427" y="8198"/>
                </a:cubicBezTo>
                <a:cubicBezTo>
                  <a:pt x="3424" y="8200"/>
                  <a:pt x="3419" y="8204"/>
                  <a:pt x="3417" y="8207"/>
                </a:cubicBezTo>
                <a:cubicBezTo>
                  <a:pt x="3363" y="8268"/>
                  <a:pt x="3315" y="8329"/>
                  <a:pt x="3244" y="8402"/>
                </a:cubicBezTo>
                <a:cubicBezTo>
                  <a:pt x="2703" y="8956"/>
                  <a:pt x="2210" y="9563"/>
                  <a:pt x="1832" y="10161"/>
                </a:cubicBezTo>
                <a:cubicBezTo>
                  <a:pt x="1706" y="10360"/>
                  <a:pt x="1594" y="10563"/>
                  <a:pt x="1495" y="10756"/>
                </a:cubicBezTo>
                <a:lnTo>
                  <a:pt x="1331" y="11075"/>
                </a:lnTo>
                <a:cubicBezTo>
                  <a:pt x="1325" y="11095"/>
                  <a:pt x="1312" y="11125"/>
                  <a:pt x="1312" y="11137"/>
                </a:cubicBezTo>
                <a:cubicBezTo>
                  <a:pt x="1312" y="11146"/>
                  <a:pt x="1319" y="11170"/>
                  <a:pt x="1321" y="11182"/>
                </a:cubicBezTo>
                <a:lnTo>
                  <a:pt x="1467" y="11466"/>
                </a:lnTo>
                <a:cubicBezTo>
                  <a:pt x="1560" y="11648"/>
                  <a:pt x="1753" y="11970"/>
                  <a:pt x="1896" y="12186"/>
                </a:cubicBezTo>
                <a:cubicBezTo>
                  <a:pt x="2007" y="12354"/>
                  <a:pt x="2072" y="12482"/>
                  <a:pt x="2096" y="12550"/>
                </a:cubicBezTo>
                <a:cubicBezTo>
                  <a:pt x="2098" y="12554"/>
                  <a:pt x="2123" y="12583"/>
                  <a:pt x="2123" y="12585"/>
                </a:cubicBezTo>
                <a:cubicBezTo>
                  <a:pt x="2124" y="12586"/>
                  <a:pt x="2114" y="12593"/>
                  <a:pt x="2114" y="12594"/>
                </a:cubicBezTo>
                <a:lnTo>
                  <a:pt x="2169" y="12585"/>
                </a:lnTo>
                <a:lnTo>
                  <a:pt x="2470" y="12985"/>
                </a:lnTo>
                <a:cubicBezTo>
                  <a:pt x="2503" y="13030"/>
                  <a:pt x="2544" y="13074"/>
                  <a:pt x="2579" y="13118"/>
                </a:cubicBezTo>
                <a:cubicBezTo>
                  <a:pt x="2677" y="13236"/>
                  <a:pt x="2737" y="13325"/>
                  <a:pt x="2861" y="13464"/>
                </a:cubicBezTo>
                <a:cubicBezTo>
                  <a:pt x="2992" y="13611"/>
                  <a:pt x="3095" y="13710"/>
                  <a:pt x="3217" y="13837"/>
                </a:cubicBezTo>
                <a:cubicBezTo>
                  <a:pt x="4609" y="15249"/>
                  <a:pt x="6535" y="16263"/>
                  <a:pt x="8557" y="16600"/>
                </a:cubicBezTo>
                <a:cubicBezTo>
                  <a:pt x="9175" y="16702"/>
                  <a:pt x="9437" y="16708"/>
                  <a:pt x="10389" y="16680"/>
                </a:cubicBezTo>
                <a:cubicBezTo>
                  <a:pt x="11031" y="16661"/>
                  <a:pt x="11668" y="16614"/>
                  <a:pt x="11893" y="16564"/>
                </a:cubicBezTo>
                <a:cubicBezTo>
                  <a:pt x="12107" y="16516"/>
                  <a:pt x="12299" y="16489"/>
                  <a:pt x="12321" y="16502"/>
                </a:cubicBezTo>
                <a:cubicBezTo>
                  <a:pt x="12343" y="16515"/>
                  <a:pt x="12345" y="16640"/>
                  <a:pt x="12330" y="16777"/>
                </a:cubicBezTo>
                <a:cubicBezTo>
                  <a:pt x="12326" y="16812"/>
                  <a:pt x="12338" y="16851"/>
                  <a:pt x="12339" y="16893"/>
                </a:cubicBezTo>
                <a:cubicBezTo>
                  <a:pt x="12342" y="16955"/>
                  <a:pt x="12348" y="17026"/>
                  <a:pt x="12357" y="17088"/>
                </a:cubicBezTo>
                <a:cubicBezTo>
                  <a:pt x="12363" y="17123"/>
                  <a:pt x="12367" y="17155"/>
                  <a:pt x="12376" y="17186"/>
                </a:cubicBezTo>
                <a:cubicBezTo>
                  <a:pt x="12386" y="17235"/>
                  <a:pt x="12399" y="17279"/>
                  <a:pt x="12412" y="17310"/>
                </a:cubicBezTo>
                <a:cubicBezTo>
                  <a:pt x="12413" y="17313"/>
                  <a:pt x="12411" y="17326"/>
                  <a:pt x="12412" y="17328"/>
                </a:cubicBezTo>
                <a:cubicBezTo>
                  <a:pt x="12479" y="17482"/>
                  <a:pt x="12484" y="17505"/>
                  <a:pt x="12385" y="17648"/>
                </a:cubicBezTo>
                <a:cubicBezTo>
                  <a:pt x="12370" y="17678"/>
                  <a:pt x="12350" y="17706"/>
                  <a:pt x="12330" y="17745"/>
                </a:cubicBezTo>
                <a:cubicBezTo>
                  <a:pt x="12291" y="17820"/>
                  <a:pt x="12269" y="17883"/>
                  <a:pt x="12248" y="17941"/>
                </a:cubicBezTo>
                <a:cubicBezTo>
                  <a:pt x="12245" y="17953"/>
                  <a:pt x="12232" y="17964"/>
                  <a:pt x="12230" y="17976"/>
                </a:cubicBezTo>
                <a:cubicBezTo>
                  <a:pt x="12229" y="17979"/>
                  <a:pt x="12230" y="17983"/>
                  <a:pt x="12230" y="17985"/>
                </a:cubicBezTo>
                <a:cubicBezTo>
                  <a:pt x="12204" y="18112"/>
                  <a:pt x="12219" y="18232"/>
                  <a:pt x="12257" y="18349"/>
                </a:cubicBezTo>
                <a:cubicBezTo>
                  <a:pt x="12271" y="18383"/>
                  <a:pt x="12282" y="18417"/>
                  <a:pt x="12303" y="18456"/>
                </a:cubicBezTo>
                <a:cubicBezTo>
                  <a:pt x="12337" y="18521"/>
                  <a:pt x="12372" y="18569"/>
                  <a:pt x="12412" y="18616"/>
                </a:cubicBezTo>
                <a:cubicBezTo>
                  <a:pt x="12432" y="18638"/>
                  <a:pt x="12452" y="18666"/>
                  <a:pt x="12476" y="18687"/>
                </a:cubicBezTo>
                <a:cubicBezTo>
                  <a:pt x="12669" y="18845"/>
                  <a:pt x="13004" y="18873"/>
                  <a:pt x="13888" y="18873"/>
                </a:cubicBezTo>
                <a:cubicBezTo>
                  <a:pt x="14543" y="18873"/>
                  <a:pt x="14965" y="18890"/>
                  <a:pt x="14991" y="18927"/>
                </a:cubicBezTo>
                <a:cubicBezTo>
                  <a:pt x="14993" y="18927"/>
                  <a:pt x="15009" y="18927"/>
                  <a:pt x="15009" y="18927"/>
                </a:cubicBezTo>
                <a:cubicBezTo>
                  <a:pt x="15047" y="18939"/>
                  <a:pt x="14946" y="19102"/>
                  <a:pt x="14736" y="19380"/>
                </a:cubicBezTo>
                <a:cubicBezTo>
                  <a:pt x="14733" y="19383"/>
                  <a:pt x="14729" y="19385"/>
                  <a:pt x="14727" y="19388"/>
                </a:cubicBezTo>
                <a:cubicBezTo>
                  <a:pt x="14723" y="19394"/>
                  <a:pt x="14722" y="19401"/>
                  <a:pt x="14718" y="19406"/>
                </a:cubicBezTo>
                <a:cubicBezTo>
                  <a:pt x="14291" y="19977"/>
                  <a:pt x="14126" y="20362"/>
                  <a:pt x="14125" y="20730"/>
                </a:cubicBezTo>
                <a:cubicBezTo>
                  <a:pt x="14124" y="21103"/>
                  <a:pt x="14259" y="21285"/>
                  <a:pt x="14608" y="21387"/>
                </a:cubicBezTo>
                <a:lnTo>
                  <a:pt x="14772" y="21440"/>
                </a:lnTo>
                <a:cubicBezTo>
                  <a:pt x="14851" y="21442"/>
                  <a:pt x="14979" y="21337"/>
                  <a:pt x="15191" y="21138"/>
                </a:cubicBezTo>
                <a:lnTo>
                  <a:pt x="15355" y="20978"/>
                </a:lnTo>
                <a:lnTo>
                  <a:pt x="15857" y="20499"/>
                </a:lnTo>
                <a:lnTo>
                  <a:pt x="15939" y="20499"/>
                </a:lnTo>
                <a:cubicBezTo>
                  <a:pt x="15929" y="20483"/>
                  <a:pt x="15992" y="20430"/>
                  <a:pt x="16094" y="20357"/>
                </a:cubicBezTo>
                <a:cubicBezTo>
                  <a:pt x="16192" y="20286"/>
                  <a:pt x="16327" y="20195"/>
                  <a:pt x="16467" y="20108"/>
                </a:cubicBezTo>
                <a:cubicBezTo>
                  <a:pt x="16588" y="20033"/>
                  <a:pt x="16704" y="19960"/>
                  <a:pt x="16814" y="19904"/>
                </a:cubicBezTo>
                <a:cubicBezTo>
                  <a:pt x="16942" y="19838"/>
                  <a:pt x="17213" y="19715"/>
                  <a:pt x="17415" y="19637"/>
                </a:cubicBezTo>
                <a:cubicBezTo>
                  <a:pt x="17630" y="19554"/>
                  <a:pt x="17934" y="19384"/>
                  <a:pt x="18144" y="19229"/>
                </a:cubicBezTo>
                <a:cubicBezTo>
                  <a:pt x="18341" y="19083"/>
                  <a:pt x="18544" y="18947"/>
                  <a:pt x="18600" y="18918"/>
                </a:cubicBezTo>
                <a:lnTo>
                  <a:pt x="18682" y="18864"/>
                </a:lnTo>
                <a:lnTo>
                  <a:pt x="19438" y="18864"/>
                </a:lnTo>
                <a:lnTo>
                  <a:pt x="20204" y="18864"/>
                </a:lnTo>
                <a:lnTo>
                  <a:pt x="20213" y="18705"/>
                </a:lnTo>
                <a:lnTo>
                  <a:pt x="20231" y="18536"/>
                </a:lnTo>
                <a:lnTo>
                  <a:pt x="20313" y="18536"/>
                </a:lnTo>
                <a:cubicBezTo>
                  <a:pt x="20299" y="18527"/>
                  <a:pt x="20286" y="18512"/>
                  <a:pt x="20277" y="18500"/>
                </a:cubicBezTo>
                <a:cubicBezTo>
                  <a:pt x="20223" y="18438"/>
                  <a:pt x="20201" y="18162"/>
                  <a:pt x="20213" y="17514"/>
                </a:cubicBezTo>
                <a:lnTo>
                  <a:pt x="20231" y="16617"/>
                </a:lnTo>
                <a:lnTo>
                  <a:pt x="20267" y="16609"/>
                </a:lnTo>
                <a:lnTo>
                  <a:pt x="20231" y="16609"/>
                </a:lnTo>
                <a:lnTo>
                  <a:pt x="20231" y="16591"/>
                </a:lnTo>
                <a:lnTo>
                  <a:pt x="20213" y="15232"/>
                </a:lnTo>
                <a:lnTo>
                  <a:pt x="20213" y="14992"/>
                </a:lnTo>
                <a:cubicBezTo>
                  <a:pt x="20203" y="14159"/>
                  <a:pt x="20195" y="13919"/>
                  <a:pt x="20140" y="13900"/>
                </a:cubicBezTo>
                <a:lnTo>
                  <a:pt x="19748" y="13882"/>
                </a:lnTo>
                <a:lnTo>
                  <a:pt x="19301" y="13873"/>
                </a:lnTo>
                <a:lnTo>
                  <a:pt x="19283" y="13660"/>
                </a:lnTo>
                <a:cubicBezTo>
                  <a:pt x="19277" y="13601"/>
                  <a:pt x="19265" y="13544"/>
                  <a:pt x="19256" y="13491"/>
                </a:cubicBezTo>
                <a:cubicBezTo>
                  <a:pt x="19255" y="13486"/>
                  <a:pt x="19257" y="13487"/>
                  <a:pt x="19256" y="13482"/>
                </a:cubicBezTo>
                <a:cubicBezTo>
                  <a:pt x="19255" y="13480"/>
                  <a:pt x="19256" y="13476"/>
                  <a:pt x="19256" y="13473"/>
                </a:cubicBezTo>
                <a:cubicBezTo>
                  <a:pt x="19207" y="13215"/>
                  <a:pt x="19108" y="13033"/>
                  <a:pt x="18955" y="12905"/>
                </a:cubicBezTo>
                <a:cubicBezTo>
                  <a:pt x="18918" y="12876"/>
                  <a:pt x="18879" y="12849"/>
                  <a:pt x="18837" y="12825"/>
                </a:cubicBezTo>
                <a:cubicBezTo>
                  <a:pt x="18817" y="12814"/>
                  <a:pt x="18794" y="12799"/>
                  <a:pt x="18773" y="12789"/>
                </a:cubicBezTo>
                <a:cubicBezTo>
                  <a:pt x="18749" y="12778"/>
                  <a:pt x="18725" y="12773"/>
                  <a:pt x="18700" y="12763"/>
                </a:cubicBezTo>
                <a:cubicBezTo>
                  <a:pt x="18605" y="12728"/>
                  <a:pt x="18503" y="12697"/>
                  <a:pt x="18381" y="12683"/>
                </a:cubicBezTo>
                <a:cubicBezTo>
                  <a:pt x="18273" y="12671"/>
                  <a:pt x="18196" y="12669"/>
                  <a:pt x="18144" y="12656"/>
                </a:cubicBezTo>
                <a:cubicBezTo>
                  <a:pt x="18117" y="12652"/>
                  <a:pt x="18059" y="12644"/>
                  <a:pt x="18053" y="12638"/>
                </a:cubicBezTo>
                <a:cubicBezTo>
                  <a:pt x="18051" y="12636"/>
                  <a:pt x="18069" y="12620"/>
                  <a:pt x="18071" y="12612"/>
                </a:cubicBezTo>
                <a:cubicBezTo>
                  <a:pt x="18051" y="12564"/>
                  <a:pt x="18105" y="12476"/>
                  <a:pt x="18226" y="12292"/>
                </a:cubicBezTo>
                <a:cubicBezTo>
                  <a:pt x="18347" y="12110"/>
                  <a:pt x="18551" y="11779"/>
                  <a:pt x="18673" y="11555"/>
                </a:cubicBezTo>
                <a:lnTo>
                  <a:pt x="18891" y="11146"/>
                </a:lnTo>
                <a:lnTo>
                  <a:pt x="18700" y="10773"/>
                </a:lnTo>
                <a:cubicBezTo>
                  <a:pt x="18625" y="10629"/>
                  <a:pt x="18549" y="10492"/>
                  <a:pt x="18463" y="10347"/>
                </a:cubicBezTo>
                <a:cubicBezTo>
                  <a:pt x="18297" y="10070"/>
                  <a:pt x="18109" y="9792"/>
                  <a:pt x="17907" y="9521"/>
                </a:cubicBezTo>
                <a:cubicBezTo>
                  <a:pt x="17898" y="9509"/>
                  <a:pt x="17889" y="9497"/>
                  <a:pt x="17880" y="9486"/>
                </a:cubicBezTo>
                <a:cubicBezTo>
                  <a:pt x="17873" y="9477"/>
                  <a:pt x="17868" y="9468"/>
                  <a:pt x="17862" y="9459"/>
                </a:cubicBezTo>
                <a:cubicBezTo>
                  <a:pt x="17334" y="8764"/>
                  <a:pt x="16703" y="8105"/>
                  <a:pt x="16039" y="7585"/>
                </a:cubicBezTo>
                <a:cubicBezTo>
                  <a:pt x="15181" y="6913"/>
                  <a:pt x="14138" y="6374"/>
                  <a:pt x="13059" y="6013"/>
                </a:cubicBezTo>
                <a:cubicBezTo>
                  <a:pt x="13054" y="6011"/>
                  <a:pt x="13055" y="6005"/>
                  <a:pt x="13050" y="6004"/>
                </a:cubicBezTo>
                <a:cubicBezTo>
                  <a:pt x="12870" y="5944"/>
                  <a:pt x="12685" y="5893"/>
                  <a:pt x="12503" y="5844"/>
                </a:cubicBezTo>
                <a:cubicBezTo>
                  <a:pt x="12476" y="5838"/>
                  <a:pt x="12454" y="5824"/>
                  <a:pt x="12430" y="5817"/>
                </a:cubicBezTo>
                <a:cubicBezTo>
                  <a:pt x="11997" y="5710"/>
                  <a:pt x="11629" y="5647"/>
                  <a:pt x="11236" y="5604"/>
                </a:cubicBezTo>
                <a:cubicBezTo>
                  <a:pt x="11016" y="5587"/>
                  <a:pt x="10762" y="5578"/>
                  <a:pt x="10362" y="5569"/>
                </a:cubicBezTo>
                <a:cubicBezTo>
                  <a:pt x="9589" y="5551"/>
                  <a:pt x="9040" y="5579"/>
                  <a:pt x="8539" y="5658"/>
                </a:cubicBezTo>
                <a:cubicBezTo>
                  <a:pt x="8423" y="5676"/>
                  <a:pt x="8314" y="5696"/>
                  <a:pt x="8202" y="5720"/>
                </a:cubicBezTo>
                <a:cubicBezTo>
                  <a:pt x="8131" y="5735"/>
                  <a:pt x="8053" y="5747"/>
                  <a:pt x="7983" y="5764"/>
                </a:cubicBezTo>
                <a:cubicBezTo>
                  <a:pt x="7899" y="5785"/>
                  <a:pt x="7857" y="5785"/>
                  <a:pt x="7801" y="5791"/>
                </a:cubicBezTo>
                <a:cubicBezTo>
                  <a:pt x="7777" y="5795"/>
                  <a:pt x="7765" y="5798"/>
                  <a:pt x="7746" y="5800"/>
                </a:cubicBezTo>
                <a:cubicBezTo>
                  <a:pt x="7734" y="5800"/>
                  <a:pt x="7698" y="5810"/>
                  <a:pt x="7691" y="5809"/>
                </a:cubicBezTo>
                <a:cubicBezTo>
                  <a:pt x="7685" y="5808"/>
                  <a:pt x="7648" y="5819"/>
                  <a:pt x="7646" y="5817"/>
                </a:cubicBezTo>
                <a:cubicBezTo>
                  <a:pt x="7630" y="5808"/>
                  <a:pt x="7661" y="5733"/>
                  <a:pt x="7710" y="5658"/>
                </a:cubicBezTo>
                <a:cubicBezTo>
                  <a:pt x="7716" y="5645"/>
                  <a:pt x="7720" y="5635"/>
                  <a:pt x="7728" y="5622"/>
                </a:cubicBezTo>
                <a:cubicBezTo>
                  <a:pt x="7863" y="5399"/>
                  <a:pt x="7887" y="5023"/>
                  <a:pt x="7792" y="4743"/>
                </a:cubicBezTo>
                <a:cubicBezTo>
                  <a:pt x="7770" y="4679"/>
                  <a:pt x="7755" y="4639"/>
                  <a:pt x="7746" y="4601"/>
                </a:cubicBezTo>
                <a:cubicBezTo>
                  <a:pt x="7708" y="4521"/>
                  <a:pt x="7705" y="4488"/>
                  <a:pt x="7755" y="4432"/>
                </a:cubicBezTo>
                <a:cubicBezTo>
                  <a:pt x="7767" y="4419"/>
                  <a:pt x="7781" y="4401"/>
                  <a:pt x="7792" y="4387"/>
                </a:cubicBezTo>
                <a:cubicBezTo>
                  <a:pt x="7805" y="4361"/>
                  <a:pt x="7817" y="4335"/>
                  <a:pt x="7837" y="4299"/>
                </a:cubicBezTo>
                <a:cubicBezTo>
                  <a:pt x="8068" y="3876"/>
                  <a:pt x="7963" y="3439"/>
                  <a:pt x="7582" y="3233"/>
                </a:cubicBezTo>
                <a:cubicBezTo>
                  <a:pt x="7377" y="3122"/>
                  <a:pt x="7335" y="3114"/>
                  <a:pt x="6288" y="3100"/>
                </a:cubicBezTo>
                <a:cubicBezTo>
                  <a:pt x="6104" y="3097"/>
                  <a:pt x="5969" y="3096"/>
                  <a:pt x="5814" y="3091"/>
                </a:cubicBezTo>
                <a:cubicBezTo>
                  <a:pt x="5772" y="3090"/>
                  <a:pt x="5731" y="3083"/>
                  <a:pt x="5687" y="3082"/>
                </a:cubicBezTo>
                <a:cubicBezTo>
                  <a:pt x="5403" y="3075"/>
                  <a:pt x="5185" y="3069"/>
                  <a:pt x="5176" y="3055"/>
                </a:cubicBezTo>
                <a:cubicBezTo>
                  <a:pt x="5176" y="3055"/>
                  <a:pt x="5176" y="3047"/>
                  <a:pt x="5176" y="3046"/>
                </a:cubicBezTo>
                <a:cubicBezTo>
                  <a:pt x="5154" y="3025"/>
                  <a:pt x="5289" y="2814"/>
                  <a:pt x="5477" y="2567"/>
                </a:cubicBezTo>
                <a:cubicBezTo>
                  <a:pt x="5912" y="1996"/>
                  <a:pt x="6049" y="1698"/>
                  <a:pt x="6069" y="1314"/>
                </a:cubicBezTo>
                <a:cubicBezTo>
                  <a:pt x="6073" y="1249"/>
                  <a:pt x="6066" y="1200"/>
                  <a:pt x="6060" y="1146"/>
                </a:cubicBezTo>
                <a:cubicBezTo>
                  <a:pt x="6056" y="1115"/>
                  <a:pt x="6057" y="1076"/>
                  <a:pt x="6051" y="1048"/>
                </a:cubicBezTo>
                <a:cubicBezTo>
                  <a:pt x="6049" y="1044"/>
                  <a:pt x="6052" y="1044"/>
                  <a:pt x="6051" y="1039"/>
                </a:cubicBezTo>
                <a:cubicBezTo>
                  <a:pt x="6024" y="920"/>
                  <a:pt x="5968" y="825"/>
                  <a:pt x="5887" y="755"/>
                </a:cubicBezTo>
                <a:cubicBezTo>
                  <a:pt x="5857" y="729"/>
                  <a:pt x="5816" y="705"/>
                  <a:pt x="5778" y="684"/>
                </a:cubicBezTo>
                <a:cubicBezTo>
                  <a:pt x="5757" y="673"/>
                  <a:pt x="5746" y="658"/>
                  <a:pt x="5723" y="648"/>
                </a:cubicBezTo>
                <a:cubicBezTo>
                  <a:pt x="5713" y="644"/>
                  <a:pt x="5705" y="643"/>
                  <a:pt x="5696" y="639"/>
                </a:cubicBezTo>
                <a:cubicBezTo>
                  <a:pt x="5631" y="613"/>
                  <a:pt x="5581" y="596"/>
                  <a:pt x="5532" y="586"/>
                </a:cubicBezTo>
                <a:cubicBezTo>
                  <a:pt x="5528" y="585"/>
                  <a:pt x="5526" y="587"/>
                  <a:pt x="5523" y="586"/>
                </a:cubicBezTo>
                <a:cubicBezTo>
                  <a:pt x="5510" y="584"/>
                  <a:pt x="5497" y="579"/>
                  <a:pt x="5486" y="577"/>
                </a:cubicBezTo>
                <a:cubicBezTo>
                  <a:pt x="5465" y="575"/>
                  <a:pt x="5443" y="575"/>
                  <a:pt x="5422" y="577"/>
                </a:cubicBezTo>
                <a:close/>
                <a:moveTo>
                  <a:pt x="7154" y="728"/>
                </a:moveTo>
                <a:cubicBezTo>
                  <a:pt x="6832" y="728"/>
                  <a:pt x="6651" y="1002"/>
                  <a:pt x="6662" y="1261"/>
                </a:cubicBezTo>
                <a:cubicBezTo>
                  <a:pt x="6662" y="1283"/>
                  <a:pt x="6668" y="1296"/>
                  <a:pt x="6671" y="1314"/>
                </a:cubicBezTo>
                <a:cubicBezTo>
                  <a:pt x="6677" y="1352"/>
                  <a:pt x="6684" y="1386"/>
                  <a:pt x="6698" y="1421"/>
                </a:cubicBezTo>
                <a:cubicBezTo>
                  <a:pt x="6702" y="1429"/>
                  <a:pt x="6705" y="1433"/>
                  <a:pt x="6707" y="1439"/>
                </a:cubicBezTo>
                <a:cubicBezTo>
                  <a:pt x="6730" y="1478"/>
                  <a:pt x="6755" y="1521"/>
                  <a:pt x="6807" y="1572"/>
                </a:cubicBezTo>
                <a:cubicBezTo>
                  <a:pt x="6835" y="1599"/>
                  <a:pt x="6856" y="1606"/>
                  <a:pt x="6880" y="1625"/>
                </a:cubicBezTo>
                <a:cubicBezTo>
                  <a:pt x="6899" y="1637"/>
                  <a:pt x="6913" y="1652"/>
                  <a:pt x="6935" y="1661"/>
                </a:cubicBezTo>
                <a:cubicBezTo>
                  <a:pt x="6983" y="1681"/>
                  <a:pt x="7019" y="1695"/>
                  <a:pt x="7053" y="1705"/>
                </a:cubicBezTo>
                <a:cubicBezTo>
                  <a:pt x="7057" y="1706"/>
                  <a:pt x="7061" y="1705"/>
                  <a:pt x="7063" y="1705"/>
                </a:cubicBezTo>
                <a:cubicBezTo>
                  <a:pt x="7066" y="1706"/>
                  <a:pt x="7069" y="1705"/>
                  <a:pt x="7072" y="1705"/>
                </a:cubicBezTo>
                <a:cubicBezTo>
                  <a:pt x="7115" y="1708"/>
                  <a:pt x="7164" y="1709"/>
                  <a:pt x="7208" y="1705"/>
                </a:cubicBezTo>
                <a:cubicBezTo>
                  <a:pt x="7232" y="1701"/>
                  <a:pt x="7249" y="1702"/>
                  <a:pt x="7272" y="1696"/>
                </a:cubicBezTo>
                <a:cubicBezTo>
                  <a:pt x="7300" y="1687"/>
                  <a:pt x="7336" y="1676"/>
                  <a:pt x="7372" y="1661"/>
                </a:cubicBezTo>
                <a:cubicBezTo>
                  <a:pt x="7445" y="1631"/>
                  <a:pt x="7501" y="1586"/>
                  <a:pt x="7546" y="1537"/>
                </a:cubicBezTo>
                <a:cubicBezTo>
                  <a:pt x="7614" y="1450"/>
                  <a:pt x="7653" y="1340"/>
                  <a:pt x="7655" y="1199"/>
                </a:cubicBezTo>
                <a:cubicBezTo>
                  <a:pt x="7654" y="1180"/>
                  <a:pt x="7649" y="1165"/>
                  <a:pt x="7646" y="1146"/>
                </a:cubicBezTo>
                <a:cubicBezTo>
                  <a:pt x="7645" y="1137"/>
                  <a:pt x="7647" y="1128"/>
                  <a:pt x="7646" y="1119"/>
                </a:cubicBezTo>
                <a:cubicBezTo>
                  <a:pt x="7598" y="911"/>
                  <a:pt x="7419" y="728"/>
                  <a:pt x="7154" y="728"/>
                </a:cubicBezTo>
                <a:close/>
                <a:moveTo>
                  <a:pt x="5468" y="888"/>
                </a:moveTo>
                <a:cubicBezTo>
                  <a:pt x="5488" y="887"/>
                  <a:pt x="5507" y="891"/>
                  <a:pt x="5532" y="897"/>
                </a:cubicBezTo>
                <a:cubicBezTo>
                  <a:pt x="5605" y="915"/>
                  <a:pt x="5679" y="975"/>
                  <a:pt x="5723" y="1066"/>
                </a:cubicBezTo>
                <a:cubicBezTo>
                  <a:pt x="5784" y="1190"/>
                  <a:pt x="5787" y="1251"/>
                  <a:pt x="5741" y="1465"/>
                </a:cubicBezTo>
                <a:cubicBezTo>
                  <a:pt x="5683" y="1739"/>
                  <a:pt x="5581" y="1899"/>
                  <a:pt x="4885" y="2824"/>
                </a:cubicBezTo>
                <a:lnTo>
                  <a:pt x="4475" y="3384"/>
                </a:lnTo>
                <a:lnTo>
                  <a:pt x="5896" y="3402"/>
                </a:lnTo>
                <a:cubicBezTo>
                  <a:pt x="7386" y="3425"/>
                  <a:pt x="7438" y="3432"/>
                  <a:pt x="7582" y="3633"/>
                </a:cubicBezTo>
                <a:cubicBezTo>
                  <a:pt x="7675" y="3762"/>
                  <a:pt x="7671" y="4020"/>
                  <a:pt x="7573" y="4139"/>
                </a:cubicBezTo>
                <a:cubicBezTo>
                  <a:pt x="7471" y="4263"/>
                  <a:pt x="7212" y="4393"/>
                  <a:pt x="7126" y="4361"/>
                </a:cubicBezTo>
                <a:cubicBezTo>
                  <a:pt x="7070" y="4340"/>
                  <a:pt x="7075" y="4317"/>
                  <a:pt x="7154" y="4219"/>
                </a:cubicBezTo>
                <a:cubicBezTo>
                  <a:pt x="7307" y="4029"/>
                  <a:pt x="7272" y="3836"/>
                  <a:pt x="7063" y="3730"/>
                </a:cubicBezTo>
                <a:cubicBezTo>
                  <a:pt x="6958" y="3677"/>
                  <a:pt x="6665" y="3668"/>
                  <a:pt x="5477" y="3668"/>
                </a:cubicBezTo>
                <a:cubicBezTo>
                  <a:pt x="4677" y="3668"/>
                  <a:pt x="4013" y="3652"/>
                  <a:pt x="4001" y="3633"/>
                </a:cubicBezTo>
                <a:cubicBezTo>
                  <a:pt x="3988" y="3613"/>
                  <a:pt x="4296" y="3204"/>
                  <a:pt x="4684" y="2718"/>
                </a:cubicBezTo>
                <a:cubicBezTo>
                  <a:pt x="5072" y="2231"/>
                  <a:pt x="5414" y="1780"/>
                  <a:pt x="5450" y="1714"/>
                </a:cubicBezTo>
                <a:cubicBezTo>
                  <a:pt x="5485" y="1648"/>
                  <a:pt x="5513" y="1493"/>
                  <a:pt x="5513" y="1377"/>
                </a:cubicBezTo>
                <a:lnTo>
                  <a:pt x="5513" y="1163"/>
                </a:lnTo>
                <a:lnTo>
                  <a:pt x="5185" y="1483"/>
                </a:lnTo>
                <a:cubicBezTo>
                  <a:pt x="4562" y="2074"/>
                  <a:pt x="4332" y="2228"/>
                  <a:pt x="3308" y="2736"/>
                </a:cubicBezTo>
                <a:cubicBezTo>
                  <a:pt x="2908" y="2934"/>
                  <a:pt x="2431" y="3194"/>
                  <a:pt x="2251" y="3322"/>
                </a:cubicBezTo>
                <a:lnTo>
                  <a:pt x="1923" y="3562"/>
                </a:lnTo>
                <a:lnTo>
                  <a:pt x="1923" y="5453"/>
                </a:lnTo>
                <a:lnTo>
                  <a:pt x="1923" y="7345"/>
                </a:lnTo>
                <a:lnTo>
                  <a:pt x="4310" y="7345"/>
                </a:lnTo>
                <a:cubicBezTo>
                  <a:pt x="6936" y="7345"/>
                  <a:pt x="6804" y="7364"/>
                  <a:pt x="6862" y="7079"/>
                </a:cubicBezTo>
                <a:cubicBezTo>
                  <a:pt x="6898" y="6903"/>
                  <a:pt x="6972" y="6870"/>
                  <a:pt x="7072" y="6990"/>
                </a:cubicBezTo>
                <a:cubicBezTo>
                  <a:pt x="7192" y="7134"/>
                  <a:pt x="7178" y="7236"/>
                  <a:pt x="7008" y="7416"/>
                </a:cubicBezTo>
                <a:cubicBezTo>
                  <a:pt x="6901" y="7530"/>
                  <a:pt x="6798" y="7593"/>
                  <a:pt x="6653" y="7620"/>
                </a:cubicBezTo>
                <a:cubicBezTo>
                  <a:pt x="6416" y="7665"/>
                  <a:pt x="1722" y="7673"/>
                  <a:pt x="1677" y="7629"/>
                </a:cubicBezTo>
                <a:cubicBezTo>
                  <a:pt x="1660" y="7613"/>
                  <a:pt x="1649" y="6659"/>
                  <a:pt x="1649" y="5507"/>
                </a:cubicBezTo>
                <a:lnTo>
                  <a:pt x="1649" y="3411"/>
                </a:lnTo>
                <a:lnTo>
                  <a:pt x="1841" y="3277"/>
                </a:lnTo>
                <a:cubicBezTo>
                  <a:pt x="1947" y="3207"/>
                  <a:pt x="2176" y="3054"/>
                  <a:pt x="2351" y="2931"/>
                </a:cubicBezTo>
                <a:cubicBezTo>
                  <a:pt x="2526" y="2807"/>
                  <a:pt x="2752" y="2677"/>
                  <a:pt x="2852" y="2647"/>
                </a:cubicBezTo>
                <a:cubicBezTo>
                  <a:pt x="3122" y="2566"/>
                  <a:pt x="3706" y="2278"/>
                  <a:pt x="4055" y="2052"/>
                </a:cubicBezTo>
                <a:cubicBezTo>
                  <a:pt x="4415" y="1818"/>
                  <a:pt x="5077" y="1266"/>
                  <a:pt x="5276" y="1030"/>
                </a:cubicBezTo>
                <a:cubicBezTo>
                  <a:pt x="5364" y="927"/>
                  <a:pt x="5409" y="891"/>
                  <a:pt x="5468" y="888"/>
                </a:cubicBezTo>
                <a:close/>
                <a:moveTo>
                  <a:pt x="19502" y="3295"/>
                </a:moveTo>
                <a:cubicBezTo>
                  <a:pt x="19500" y="3295"/>
                  <a:pt x="19488" y="3311"/>
                  <a:pt x="19484" y="3313"/>
                </a:cubicBezTo>
                <a:cubicBezTo>
                  <a:pt x="19456" y="3333"/>
                  <a:pt x="19109" y="3726"/>
                  <a:pt x="18828" y="4041"/>
                </a:cubicBezTo>
                <a:cubicBezTo>
                  <a:pt x="18695" y="4194"/>
                  <a:pt x="18630" y="4271"/>
                  <a:pt x="18481" y="4441"/>
                </a:cubicBezTo>
                <a:cubicBezTo>
                  <a:pt x="18134" y="4837"/>
                  <a:pt x="17747" y="5281"/>
                  <a:pt x="17625" y="5427"/>
                </a:cubicBezTo>
                <a:lnTo>
                  <a:pt x="17406" y="5684"/>
                </a:lnTo>
                <a:lnTo>
                  <a:pt x="17506" y="5693"/>
                </a:lnTo>
                <a:lnTo>
                  <a:pt x="17971" y="5702"/>
                </a:lnTo>
                <a:lnTo>
                  <a:pt x="18545" y="5711"/>
                </a:lnTo>
                <a:lnTo>
                  <a:pt x="18563" y="6821"/>
                </a:lnTo>
                <a:lnTo>
                  <a:pt x="18572" y="7922"/>
                </a:lnTo>
                <a:lnTo>
                  <a:pt x="19502" y="7922"/>
                </a:lnTo>
                <a:lnTo>
                  <a:pt x="19511" y="7922"/>
                </a:lnTo>
                <a:lnTo>
                  <a:pt x="20431" y="7922"/>
                </a:lnTo>
                <a:lnTo>
                  <a:pt x="20441" y="6830"/>
                </a:lnTo>
                <a:lnTo>
                  <a:pt x="20459" y="5729"/>
                </a:lnTo>
                <a:lnTo>
                  <a:pt x="20468" y="5729"/>
                </a:lnTo>
                <a:lnTo>
                  <a:pt x="20468" y="5711"/>
                </a:lnTo>
                <a:lnTo>
                  <a:pt x="21042" y="5702"/>
                </a:lnTo>
                <a:lnTo>
                  <a:pt x="21106" y="5702"/>
                </a:lnTo>
                <a:cubicBezTo>
                  <a:pt x="21352" y="5695"/>
                  <a:pt x="21589" y="5684"/>
                  <a:pt x="21598" y="5675"/>
                </a:cubicBezTo>
                <a:cubicBezTo>
                  <a:pt x="21600" y="5673"/>
                  <a:pt x="21523" y="5574"/>
                  <a:pt x="21498" y="5542"/>
                </a:cubicBezTo>
                <a:lnTo>
                  <a:pt x="21325" y="5338"/>
                </a:lnTo>
                <a:cubicBezTo>
                  <a:pt x="20638" y="4528"/>
                  <a:pt x="19539" y="3295"/>
                  <a:pt x="19502" y="3295"/>
                </a:cubicBezTo>
                <a:close/>
                <a:moveTo>
                  <a:pt x="310" y="3473"/>
                </a:moveTo>
                <a:lnTo>
                  <a:pt x="811" y="3473"/>
                </a:lnTo>
                <a:lnTo>
                  <a:pt x="1312" y="3473"/>
                </a:lnTo>
                <a:lnTo>
                  <a:pt x="1312" y="5640"/>
                </a:lnTo>
                <a:lnTo>
                  <a:pt x="1312" y="7816"/>
                </a:lnTo>
                <a:lnTo>
                  <a:pt x="820" y="7825"/>
                </a:lnTo>
                <a:cubicBezTo>
                  <a:pt x="454" y="7834"/>
                  <a:pt x="327" y="7823"/>
                  <a:pt x="310" y="7780"/>
                </a:cubicBezTo>
                <a:cubicBezTo>
                  <a:pt x="298" y="7749"/>
                  <a:pt x="294" y="6766"/>
                  <a:pt x="301" y="5595"/>
                </a:cubicBezTo>
                <a:lnTo>
                  <a:pt x="310" y="3473"/>
                </a:lnTo>
                <a:close/>
                <a:moveTo>
                  <a:pt x="556" y="3757"/>
                </a:moveTo>
                <a:lnTo>
                  <a:pt x="556" y="5622"/>
                </a:lnTo>
                <a:lnTo>
                  <a:pt x="556" y="7478"/>
                </a:lnTo>
                <a:lnTo>
                  <a:pt x="811" y="7478"/>
                </a:lnTo>
                <a:lnTo>
                  <a:pt x="1057" y="7478"/>
                </a:lnTo>
                <a:lnTo>
                  <a:pt x="1057" y="5622"/>
                </a:lnTo>
                <a:lnTo>
                  <a:pt x="1057" y="3757"/>
                </a:lnTo>
                <a:lnTo>
                  <a:pt x="811" y="3757"/>
                </a:lnTo>
                <a:lnTo>
                  <a:pt x="556" y="3757"/>
                </a:lnTo>
                <a:close/>
                <a:moveTo>
                  <a:pt x="12503" y="3890"/>
                </a:moveTo>
                <a:cubicBezTo>
                  <a:pt x="12492" y="3890"/>
                  <a:pt x="12487" y="3899"/>
                  <a:pt x="12476" y="3899"/>
                </a:cubicBezTo>
                <a:cubicBezTo>
                  <a:pt x="12430" y="3902"/>
                  <a:pt x="12380" y="3903"/>
                  <a:pt x="12330" y="3917"/>
                </a:cubicBezTo>
                <a:cubicBezTo>
                  <a:pt x="11965" y="4015"/>
                  <a:pt x="11917" y="4581"/>
                  <a:pt x="12239" y="4787"/>
                </a:cubicBezTo>
                <a:cubicBezTo>
                  <a:pt x="12274" y="4807"/>
                  <a:pt x="12312" y="4820"/>
                  <a:pt x="12348" y="4832"/>
                </a:cubicBezTo>
                <a:cubicBezTo>
                  <a:pt x="12441" y="4859"/>
                  <a:pt x="12531" y="4865"/>
                  <a:pt x="12622" y="4849"/>
                </a:cubicBezTo>
                <a:cubicBezTo>
                  <a:pt x="12673" y="4838"/>
                  <a:pt x="12721" y="4823"/>
                  <a:pt x="12767" y="4796"/>
                </a:cubicBezTo>
                <a:cubicBezTo>
                  <a:pt x="13024" y="4648"/>
                  <a:pt x="13083" y="4287"/>
                  <a:pt x="12886" y="4059"/>
                </a:cubicBezTo>
                <a:cubicBezTo>
                  <a:pt x="12812" y="3973"/>
                  <a:pt x="12725" y="3919"/>
                  <a:pt x="12622" y="3899"/>
                </a:cubicBezTo>
                <a:cubicBezTo>
                  <a:pt x="12598" y="3896"/>
                  <a:pt x="12576" y="3900"/>
                  <a:pt x="12549" y="3899"/>
                </a:cubicBezTo>
                <a:cubicBezTo>
                  <a:pt x="12534" y="3898"/>
                  <a:pt x="12518" y="3890"/>
                  <a:pt x="12503" y="3890"/>
                </a:cubicBezTo>
                <a:close/>
                <a:moveTo>
                  <a:pt x="9897" y="6217"/>
                </a:moveTo>
                <a:cubicBezTo>
                  <a:pt x="10403" y="6208"/>
                  <a:pt x="10925" y="6224"/>
                  <a:pt x="11318" y="6279"/>
                </a:cubicBezTo>
                <a:cubicBezTo>
                  <a:pt x="11931" y="6365"/>
                  <a:pt x="12967" y="6634"/>
                  <a:pt x="13296" y="6794"/>
                </a:cubicBezTo>
                <a:cubicBezTo>
                  <a:pt x="13358" y="6825"/>
                  <a:pt x="13502" y="6892"/>
                  <a:pt x="13615" y="6937"/>
                </a:cubicBezTo>
                <a:cubicBezTo>
                  <a:pt x="13972" y="7079"/>
                  <a:pt x="14759" y="7500"/>
                  <a:pt x="15018" y="7691"/>
                </a:cubicBezTo>
                <a:cubicBezTo>
                  <a:pt x="15106" y="7756"/>
                  <a:pt x="15254" y="7861"/>
                  <a:pt x="15346" y="7922"/>
                </a:cubicBezTo>
                <a:cubicBezTo>
                  <a:pt x="15645" y="8121"/>
                  <a:pt x="16382" y="8781"/>
                  <a:pt x="16686" y="9121"/>
                </a:cubicBezTo>
                <a:cubicBezTo>
                  <a:pt x="16849" y="9304"/>
                  <a:pt x="17015" y="9490"/>
                  <a:pt x="17060" y="9539"/>
                </a:cubicBezTo>
                <a:cubicBezTo>
                  <a:pt x="17216" y="9710"/>
                  <a:pt x="17603" y="10253"/>
                  <a:pt x="17862" y="10676"/>
                </a:cubicBezTo>
                <a:lnTo>
                  <a:pt x="18117" y="11102"/>
                </a:lnTo>
                <a:lnTo>
                  <a:pt x="17944" y="11431"/>
                </a:lnTo>
                <a:cubicBezTo>
                  <a:pt x="17553" y="12157"/>
                  <a:pt x="17081" y="12761"/>
                  <a:pt x="16312" y="13518"/>
                </a:cubicBezTo>
                <a:lnTo>
                  <a:pt x="15784" y="14033"/>
                </a:lnTo>
                <a:lnTo>
                  <a:pt x="14599" y="14051"/>
                </a:lnTo>
                <a:cubicBezTo>
                  <a:pt x="13459" y="14064"/>
                  <a:pt x="13393" y="14067"/>
                  <a:pt x="13187" y="14166"/>
                </a:cubicBezTo>
                <a:cubicBezTo>
                  <a:pt x="12873" y="14317"/>
                  <a:pt x="12773" y="14487"/>
                  <a:pt x="12767" y="14841"/>
                </a:cubicBezTo>
                <a:cubicBezTo>
                  <a:pt x="12764" y="15050"/>
                  <a:pt x="12737" y="15174"/>
                  <a:pt x="12667" y="15285"/>
                </a:cubicBezTo>
                <a:cubicBezTo>
                  <a:pt x="12614" y="15370"/>
                  <a:pt x="12555" y="15492"/>
                  <a:pt x="12540" y="15561"/>
                </a:cubicBezTo>
                <a:cubicBezTo>
                  <a:pt x="12492" y="15774"/>
                  <a:pt x="12420" y="15796"/>
                  <a:pt x="11273" y="15987"/>
                </a:cubicBezTo>
                <a:cubicBezTo>
                  <a:pt x="10976" y="16036"/>
                  <a:pt x="9752" y="16077"/>
                  <a:pt x="9423" y="16049"/>
                </a:cubicBezTo>
                <a:cubicBezTo>
                  <a:pt x="8556" y="15975"/>
                  <a:pt x="7296" y="15670"/>
                  <a:pt x="6698" y="15392"/>
                </a:cubicBezTo>
                <a:cubicBezTo>
                  <a:pt x="5793" y="14971"/>
                  <a:pt x="5465" y="14791"/>
                  <a:pt x="4857" y="14353"/>
                </a:cubicBezTo>
                <a:cubicBezTo>
                  <a:pt x="3833" y="13614"/>
                  <a:pt x="2930" y="12612"/>
                  <a:pt x="2260" y="11475"/>
                </a:cubicBezTo>
                <a:lnTo>
                  <a:pt x="2069" y="11146"/>
                </a:lnTo>
                <a:lnTo>
                  <a:pt x="2160" y="10969"/>
                </a:lnTo>
                <a:cubicBezTo>
                  <a:pt x="2212" y="10869"/>
                  <a:pt x="2444" y="10498"/>
                  <a:pt x="2679" y="10152"/>
                </a:cubicBezTo>
                <a:cubicBezTo>
                  <a:pt x="3134" y="9482"/>
                  <a:pt x="3958" y="8595"/>
                  <a:pt x="4538" y="8144"/>
                </a:cubicBezTo>
                <a:lnTo>
                  <a:pt x="4821" y="7922"/>
                </a:lnTo>
                <a:lnTo>
                  <a:pt x="5814" y="7922"/>
                </a:lnTo>
                <a:cubicBezTo>
                  <a:pt x="6731" y="7922"/>
                  <a:pt x="6824" y="7921"/>
                  <a:pt x="7008" y="7834"/>
                </a:cubicBezTo>
                <a:cubicBezTo>
                  <a:pt x="7330" y="7682"/>
                  <a:pt x="7542" y="7262"/>
                  <a:pt x="7436" y="6990"/>
                </a:cubicBezTo>
                <a:cubicBezTo>
                  <a:pt x="7399" y="6893"/>
                  <a:pt x="7414" y="6851"/>
                  <a:pt x="7546" y="6697"/>
                </a:cubicBezTo>
                <a:cubicBezTo>
                  <a:pt x="7707" y="6507"/>
                  <a:pt x="7734" y="6497"/>
                  <a:pt x="8557" y="6333"/>
                </a:cubicBezTo>
                <a:cubicBezTo>
                  <a:pt x="8899" y="6264"/>
                  <a:pt x="9390" y="6226"/>
                  <a:pt x="9897" y="6217"/>
                </a:cubicBezTo>
                <a:close/>
                <a:moveTo>
                  <a:pt x="10061" y="7194"/>
                </a:moveTo>
                <a:cubicBezTo>
                  <a:pt x="9695" y="7198"/>
                  <a:pt x="9332" y="7235"/>
                  <a:pt x="9095" y="7301"/>
                </a:cubicBezTo>
                <a:cubicBezTo>
                  <a:pt x="7567" y="7723"/>
                  <a:pt x="6546" y="8722"/>
                  <a:pt x="6151" y="10187"/>
                </a:cubicBezTo>
                <a:cubicBezTo>
                  <a:pt x="5962" y="10891"/>
                  <a:pt x="6019" y="11798"/>
                  <a:pt x="6297" y="12532"/>
                </a:cubicBezTo>
                <a:cubicBezTo>
                  <a:pt x="6812" y="13891"/>
                  <a:pt x="8001" y="14823"/>
                  <a:pt x="9550" y="15063"/>
                </a:cubicBezTo>
                <a:cubicBezTo>
                  <a:pt x="9693" y="15085"/>
                  <a:pt x="10020" y="15091"/>
                  <a:pt x="10270" y="15081"/>
                </a:cubicBezTo>
                <a:cubicBezTo>
                  <a:pt x="12063" y="15006"/>
                  <a:pt x="13557" y="13833"/>
                  <a:pt x="14025" y="12132"/>
                </a:cubicBezTo>
                <a:cubicBezTo>
                  <a:pt x="14164" y="11627"/>
                  <a:pt x="14171" y="10720"/>
                  <a:pt x="14043" y="10232"/>
                </a:cubicBezTo>
                <a:cubicBezTo>
                  <a:pt x="13640" y="8697"/>
                  <a:pt x="12624" y="7700"/>
                  <a:pt x="11018" y="7274"/>
                </a:cubicBezTo>
                <a:cubicBezTo>
                  <a:pt x="10790" y="7214"/>
                  <a:pt x="10427" y="7190"/>
                  <a:pt x="10061" y="7194"/>
                </a:cubicBezTo>
                <a:close/>
                <a:moveTo>
                  <a:pt x="10006" y="7487"/>
                </a:moveTo>
                <a:cubicBezTo>
                  <a:pt x="10506" y="7475"/>
                  <a:pt x="11018" y="7561"/>
                  <a:pt x="11510" y="7762"/>
                </a:cubicBezTo>
                <a:cubicBezTo>
                  <a:pt x="12928" y="8345"/>
                  <a:pt x="13841" y="9663"/>
                  <a:pt x="13843" y="11146"/>
                </a:cubicBezTo>
                <a:cubicBezTo>
                  <a:pt x="13844" y="12834"/>
                  <a:pt x="12544" y="14361"/>
                  <a:pt x="10817" y="14708"/>
                </a:cubicBezTo>
                <a:cubicBezTo>
                  <a:pt x="9383" y="14996"/>
                  <a:pt x="7908" y="14422"/>
                  <a:pt x="7035" y="13225"/>
                </a:cubicBezTo>
                <a:cubicBezTo>
                  <a:pt x="6333" y="12262"/>
                  <a:pt x="6156" y="11056"/>
                  <a:pt x="6552" y="9965"/>
                </a:cubicBezTo>
                <a:cubicBezTo>
                  <a:pt x="7099" y="8460"/>
                  <a:pt x="8507" y="7523"/>
                  <a:pt x="10006" y="7487"/>
                </a:cubicBezTo>
                <a:close/>
                <a:moveTo>
                  <a:pt x="9961" y="7887"/>
                </a:moveTo>
                <a:cubicBezTo>
                  <a:pt x="8573" y="7938"/>
                  <a:pt x="7272" y="8834"/>
                  <a:pt x="6871" y="10312"/>
                </a:cubicBezTo>
                <a:cubicBezTo>
                  <a:pt x="6744" y="10779"/>
                  <a:pt x="6743" y="11501"/>
                  <a:pt x="6871" y="11972"/>
                </a:cubicBezTo>
                <a:cubicBezTo>
                  <a:pt x="7211" y="13226"/>
                  <a:pt x="8285" y="14150"/>
                  <a:pt x="9632" y="14353"/>
                </a:cubicBezTo>
                <a:cubicBezTo>
                  <a:pt x="10028" y="14412"/>
                  <a:pt x="10602" y="14364"/>
                  <a:pt x="11054" y="14237"/>
                </a:cubicBezTo>
                <a:cubicBezTo>
                  <a:pt x="12129" y="13935"/>
                  <a:pt x="12985" y="13091"/>
                  <a:pt x="13296" y="12026"/>
                </a:cubicBezTo>
                <a:cubicBezTo>
                  <a:pt x="13381" y="11735"/>
                  <a:pt x="13408" y="11566"/>
                  <a:pt x="13405" y="11093"/>
                </a:cubicBezTo>
                <a:cubicBezTo>
                  <a:pt x="13403" y="10588"/>
                  <a:pt x="13386" y="10472"/>
                  <a:pt x="13278" y="10161"/>
                </a:cubicBezTo>
                <a:cubicBezTo>
                  <a:pt x="13051" y="9509"/>
                  <a:pt x="12680" y="8981"/>
                  <a:pt x="12202" y="8615"/>
                </a:cubicBezTo>
                <a:cubicBezTo>
                  <a:pt x="11598" y="8153"/>
                  <a:pt x="10911" y="7926"/>
                  <a:pt x="10234" y="7896"/>
                </a:cubicBezTo>
                <a:cubicBezTo>
                  <a:pt x="10141" y="7892"/>
                  <a:pt x="10053" y="7883"/>
                  <a:pt x="9961" y="7887"/>
                </a:cubicBezTo>
                <a:close/>
                <a:moveTo>
                  <a:pt x="8676" y="8597"/>
                </a:moveTo>
                <a:cubicBezTo>
                  <a:pt x="8750" y="8584"/>
                  <a:pt x="8830" y="8609"/>
                  <a:pt x="8931" y="8660"/>
                </a:cubicBezTo>
                <a:cubicBezTo>
                  <a:pt x="9094" y="8742"/>
                  <a:pt x="9159" y="8850"/>
                  <a:pt x="9159" y="9050"/>
                </a:cubicBezTo>
                <a:cubicBezTo>
                  <a:pt x="9159" y="9171"/>
                  <a:pt x="9120" y="9227"/>
                  <a:pt x="8995" y="9335"/>
                </a:cubicBezTo>
                <a:cubicBezTo>
                  <a:pt x="8772" y="9525"/>
                  <a:pt x="8573" y="9506"/>
                  <a:pt x="8384" y="9272"/>
                </a:cubicBezTo>
                <a:cubicBezTo>
                  <a:pt x="8239" y="9093"/>
                  <a:pt x="8264" y="8918"/>
                  <a:pt x="8448" y="8739"/>
                </a:cubicBezTo>
                <a:cubicBezTo>
                  <a:pt x="8533" y="8657"/>
                  <a:pt x="8601" y="8610"/>
                  <a:pt x="8676" y="8597"/>
                </a:cubicBezTo>
                <a:close/>
                <a:moveTo>
                  <a:pt x="19484" y="9130"/>
                </a:moveTo>
                <a:cubicBezTo>
                  <a:pt x="19296" y="9130"/>
                  <a:pt x="19245" y="9153"/>
                  <a:pt x="19128" y="9281"/>
                </a:cubicBezTo>
                <a:cubicBezTo>
                  <a:pt x="18910" y="9519"/>
                  <a:pt x="18959" y="9900"/>
                  <a:pt x="19229" y="10045"/>
                </a:cubicBezTo>
                <a:cubicBezTo>
                  <a:pt x="19267" y="10066"/>
                  <a:pt x="19314" y="10071"/>
                  <a:pt x="19356" y="10081"/>
                </a:cubicBezTo>
                <a:cubicBezTo>
                  <a:pt x="19401" y="10086"/>
                  <a:pt x="19446" y="10098"/>
                  <a:pt x="19493" y="10098"/>
                </a:cubicBezTo>
                <a:cubicBezTo>
                  <a:pt x="19563" y="10099"/>
                  <a:pt x="19604" y="10090"/>
                  <a:pt x="19648" y="10081"/>
                </a:cubicBezTo>
                <a:cubicBezTo>
                  <a:pt x="19692" y="10067"/>
                  <a:pt x="19737" y="10043"/>
                  <a:pt x="19775" y="10018"/>
                </a:cubicBezTo>
                <a:cubicBezTo>
                  <a:pt x="19796" y="10004"/>
                  <a:pt x="19816" y="9996"/>
                  <a:pt x="19839" y="9974"/>
                </a:cubicBezTo>
                <a:cubicBezTo>
                  <a:pt x="19847" y="9967"/>
                  <a:pt x="19850" y="9964"/>
                  <a:pt x="19857" y="9956"/>
                </a:cubicBezTo>
                <a:cubicBezTo>
                  <a:pt x="19862" y="9952"/>
                  <a:pt x="19863" y="9943"/>
                  <a:pt x="19866" y="9938"/>
                </a:cubicBezTo>
                <a:cubicBezTo>
                  <a:pt x="19869" y="9936"/>
                  <a:pt x="19873" y="9932"/>
                  <a:pt x="19876" y="9930"/>
                </a:cubicBezTo>
                <a:cubicBezTo>
                  <a:pt x="19877" y="9927"/>
                  <a:pt x="19883" y="9923"/>
                  <a:pt x="19885" y="9921"/>
                </a:cubicBezTo>
                <a:cubicBezTo>
                  <a:pt x="19900" y="9901"/>
                  <a:pt x="19911" y="9880"/>
                  <a:pt x="19921" y="9859"/>
                </a:cubicBezTo>
                <a:cubicBezTo>
                  <a:pt x="19943" y="9813"/>
                  <a:pt x="19957" y="9771"/>
                  <a:pt x="19967" y="9725"/>
                </a:cubicBezTo>
                <a:cubicBezTo>
                  <a:pt x="19969" y="9708"/>
                  <a:pt x="19966" y="9692"/>
                  <a:pt x="19967" y="9672"/>
                </a:cubicBezTo>
                <a:cubicBezTo>
                  <a:pt x="19970" y="9642"/>
                  <a:pt x="19978" y="9612"/>
                  <a:pt x="19976" y="9583"/>
                </a:cubicBezTo>
                <a:cubicBezTo>
                  <a:pt x="19975" y="9569"/>
                  <a:pt x="19968" y="9552"/>
                  <a:pt x="19967" y="9539"/>
                </a:cubicBezTo>
                <a:cubicBezTo>
                  <a:pt x="19951" y="9444"/>
                  <a:pt x="19911" y="9360"/>
                  <a:pt x="19839" y="9281"/>
                </a:cubicBezTo>
                <a:cubicBezTo>
                  <a:pt x="19789" y="9226"/>
                  <a:pt x="19754" y="9197"/>
                  <a:pt x="19711" y="9175"/>
                </a:cubicBezTo>
                <a:cubicBezTo>
                  <a:pt x="19698" y="9169"/>
                  <a:pt x="19680" y="9162"/>
                  <a:pt x="19666" y="9157"/>
                </a:cubicBezTo>
                <a:cubicBezTo>
                  <a:pt x="19619" y="9141"/>
                  <a:pt x="19568" y="9130"/>
                  <a:pt x="19484" y="9130"/>
                </a:cubicBezTo>
                <a:close/>
                <a:moveTo>
                  <a:pt x="18910" y="14193"/>
                </a:moveTo>
                <a:lnTo>
                  <a:pt x="19383" y="14193"/>
                </a:lnTo>
                <a:lnTo>
                  <a:pt x="19866" y="14193"/>
                </a:lnTo>
                <a:lnTo>
                  <a:pt x="19866" y="16369"/>
                </a:lnTo>
                <a:lnTo>
                  <a:pt x="19866" y="18536"/>
                </a:lnTo>
                <a:lnTo>
                  <a:pt x="19393" y="18554"/>
                </a:lnTo>
                <a:cubicBezTo>
                  <a:pt x="19044" y="18563"/>
                  <a:pt x="18926" y="18552"/>
                  <a:pt x="18910" y="18509"/>
                </a:cubicBezTo>
                <a:cubicBezTo>
                  <a:pt x="18897" y="18478"/>
                  <a:pt x="18894" y="17495"/>
                  <a:pt x="18900" y="16324"/>
                </a:cubicBezTo>
                <a:lnTo>
                  <a:pt x="18910" y="14193"/>
                </a:lnTo>
                <a:close/>
                <a:moveTo>
                  <a:pt x="14417" y="14362"/>
                </a:moveTo>
                <a:cubicBezTo>
                  <a:pt x="14886" y="14359"/>
                  <a:pt x="15501" y="14358"/>
                  <a:pt x="16157" y="14362"/>
                </a:cubicBezTo>
                <a:lnTo>
                  <a:pt x="18545" y="14370"/>
                </a:lnTo>
                <a:lnTo>
                  <a:pt x="18554" y="16466"/>
                </a:lnTo>
                <a:lnTo>
                  <a:pt x="18572" y="18554"/>
                </a:lnTo>
                <a:lnTo>
                  <a:pt x="18417" y="18660"/>
                </a:lnTo>
                <a:cubicBezTo>
                  <a:pt x="18336" y="18715"/>
                  <a:pt x="18130" y="18860"/>
                  <a:pt x="17953" y="18989"/>
                </a:cubicBezTo>
                <a:cubicBezTo>
                  <a:pt x="17760" y="19129"/>
                  <a:pt x="17448" y="19295"/>
                  <a:pt x="17187" y="19397"/>
                </a:cubicBezTo>
                <a:cubicBezTo>
                  <a:pt x="16946" y="19492"/>
                  <a:pt x="16588" y="19669"/>
                  <a:pt x="16385" y="19788"/>
                </a:cubicBezTo>
                <a:cubicBezTo>
                  <a:pt x="15951" y="20043"/>
                  <a:pt x="15272" y="20582"/>
                  <a:pt x="14973" y="20907"/>
                </a:cubicBezTo>
                <a:cubicBezTo>
                  <a:pt x="14856" y="21034"/>
                  <a:pt x="14734" y="21129"/>
                  <a:pt x="14708" y="21129"/>
                </a:cubicBezTo>
                <a:cubicBezTo>
                  <a:pt x="14682" y="21129"/>
                  <a:pt x="14612" y="21088"/>
                  <a:pt x="14544" y="21032"/>
                </a:cubicBezTo>
                <a:cubicBezTo>
                  <a:pt x="14442" y="20946"/>
                  <a:pt x="14422" y="20889"/>
                  <a:pt x="14426" y="20712"/>
                </a:cubicBezTo>
                <a:cubicBezTo>
                  <a:pt x="14432" y="20401"/>
                  <a:pt x="14583" y="20128"/>
                  <a:pt x="15182" y="19335"/>
                </a:cubicBezTo>
                <a:lnTo>
                  <a:pt x="15711" y="18625"/>
                </a:lnTo>
                <a:lnTo>
                  <a:pt x="14307" y="18607"/>
                </a:lnTo>
                <a:cubicBezTo>
                  <a:pt x="13093" y="18588"/>
                  <a:pt x="12882" y="18575"/>
                  <a:pt x="12758" y="18509"/>
                </a:cubicBezTo>
                <a:cubicBezTo>
                  <a:pt x="12620" y="18436"/>
                  <a:pt x="12521" y="18240"/>
                  <a:pt x="12521" y="18065"/>
                </a:cubicBezTo>
                <a:cubicBezTo>
                  <a:pt x="12521" y="17952"/>
                  <a:pt x="12775" y="17690"/>
                  <a:pt x="12913" y="17657"/>
                </a:cubicBezTo>
                <a:cubicBezTo>
                  <a:pt x="13071" y="17618"/>
                  <a:pt x="13135" y="17663"/>
                  <a:pt x="13050" y="17754"/>
                </a:cubicBezTo>
                <a:cubicBezTo>
                  <a:pt x="12919" y="17896"/>
                  <a:pt x="12910" y="18051"/>
                  <a:pt x="13032" y="18189"/>
                </a:cubicBezTo>
                <a:lnTo>
                  <a:pt x="13150" y="18323"/>
                </a:lnTo>
                <a:lnTo>
                  <a:pt x="14654" y="18340"/>
                </a:lnTo>
                <a:cubicBezTo>
                  <a:pt x="15481" y="18353"/>
                  <a:pt x="16164" y="18382"/>
                  <a:pt x="16167" y="18403"/>
                </a:cubicBezTo>
                <a:cubicBezTo>
                  <a:pt x="16169" y="18423"/>
                  <a:pt x="15885" y="18791"/>
                  <a:pt x="15538" y="19229"/>
                </a:cubicBezTo>
                <a:cubicBezTo>
                  <a:pt x="14674" y="20319"/>
                  <a:pt x="14686" y="20302"/>
                  <a:pt x="14663" y="20596"/>
                </a:cubicBezTo>
                <a:lnTo>
                  <a:pt x="14645" y="20845"/>
                </a:lnTo>
                <a:lnTo>
                  <a:pt x="14982" y="20534"/>
                </a:lnTo>
                <a:cubicBezTo>
                  <a:pt x="15618" y="19938"/>
                  <a:pt x="15865" y="19768"/>
                  <a:pt x="16823" y="19300"/>
                </a:cubicBezTo>
                <a:cubicBezTo>
                  <a:pt x="17195" y="19118"/>
                  <a:pt x="17664" y="18856"/>
                  <a:pt x="17871" y="18713"/>
                </a:cubicBezTo>
                <a:cubicBezTo>
                  <a:pt x="18205" y="18482"/>
                  <a:pt x="18250" y="18433"/>
                  <a:pt x="18253" y="18305"/>
                </a:cubicBezTo>
                <a:cubicBezTo>
                  <a:pt x="18258" y="18124"/>
                  <a:pt x="18258" y="15397"/>
                  <a:pt x="18253" y="14948"/>
                </a:cubicBezTo>
                <a:lnTo>
                  <a:pt x="18253" y="14619"/>
                </a:lnTo>
                <a:lnTo>
                  <a:pt x="15930" y="14619"/>
                </a:lnTo>
                <a:cubicBezTo>
                  <a:pt x="14294" y="14619"/>
                  <a:pt x="13586" y="14628"/>
                  <a:pt x="13506" y="14663"/>
                </a:cubicBezTo>
                <a:cubicBezTo>
                  <a:pt x="13395" y="14713"/>
                  <a:pt x="13268" y="14946"/>
                  <a:pt x="13314" y="15019"/>
                </a:cubicBezTo>
                <a:cubicBezTo>
                  <a:pt x="13363" y="15096"/>
                  <a:pt x="13234" y="15110"/>
                  <a:pt x="13150" y="15037"/>
                </a:cubicBezTo>
                <a:cubicBezTo>
                  <a:pt x="12922" y="14835"/>
                  <a:pt x="13181" y="14433"/>
                  <a:pt x="13569" y="14379"/>
                </a:cubicBezTo>
                <a:cubicBezTo>
                  <a:pt x="13625" y="14372"/>
                  <a:pt x="13947" y="14364"/>
                  <a:pt x="14417" y="14362"/>
                </a:cubicBezTo>
                <a:close/>
                <a:moveTo>
                  <a:pt x="19256" y="14495"/>
                </a:moveTo>
                <a:cubicBezTo>
                  <a:pt x="19211" y="14494"/>
                  <a:pt x="19168" y="14496"/>
                  <a:pt x="19156" y="14504"/>
                </a:cubicBezTo>
                <a:cubicBezTo>
                  <a:pt x="19126" y="14521"/>
                  <a:pt x="19110" y="15200"/>
                  <a:pt x="19110" y="16395"/>
                </a:cubicBezTo>
                <a:lnTo>
                  <a:pt x="19110" y="18252"/>
                </a:lnTo>
                <a:lnTo>
                  <a:pt x="19365" y="18252"/>
                </a:lnTo>
                <a:lnTo>
                  <a:pt x="19611" y="18252"/>
                </a:lnTo>
                <a:lnTo>
                  <a:pt x="19611" y="16395"/>
                </a:lnTo>
                <a:lnTo>
                  <a:pt x="19611" y="14539"/>
                </a:lnTo>
                <a:lnTo>
                  <a:pt x="19411" y="14512"/>
                </a:lnTo>
                <a:cubicBezTo>
                  <a:pt x="19355" y="14504"/>
                  <a:pt x="19301" y="14495"/>
                  <a:pt x="19256" y="14495"/>
                </a:cubicBezTo>
                <a:close/>
                <a:moveTo>
                  <a:pt x="1549" y="14832"/>
                </a:moveTo>
                <a:cubicBezTo>
                  <a:pt x="1395" y="14831"/>
                  <a:pt x="1238" y="14856"/>
                  <a:pt x="1130" y="14912"/>
                </a:cubicBezTo>
                <a:cubicBezTo>
                  <a:pt x="1070" y="14943"/>
                  <a:pt x="1025" y="14975"/>
                  <a:pt x="984" y="15010"/>
                </a:cubicBezTo>
                <a:cubicBezTo>
                  <a:pt x="976" y="15018"/>
                  <a:pt x="965" y="15028"/>
                  <a:pt x="957" y="15037"/>
                </a:cubicBezTo>
                <a:cubicBezTo>
                  <a:pt x="943" y="15052"/>
                  <a:pt x="933" y="15064"/>
                  <a:pt x="920" y="15081"/>
                </a:cubicBezTo>
                <a:cubicBezTo>
                  <a:pt x="915" y="15087"/>
                  <a:pt x="913" y="15096"/>
                  <a:pt x="911" y="15099"/>
                </a:cubicBezTo>
                <a:cubicBezTo>
                  <a:pt x="817" y="15230"/>
                  <a:pt x="798" y="15412"/>
                  <a:pt x="811" y="15783"/>
                </a:cubicBezTo>
                <a:cubicBezTo>
                  <a:pt x="821" y="16065"/>
                  <a:pt x="850" y="16320"/>
                  <a:pt x="884" y="16387"/>
                </a:cubicBezTo>
                <a:cubicBezTo>
                  <a:pt x="885" y="16388"/>
                  <a:pt x="883" y="16394"/>
                  <a:pt x="884" y="16395"/>
                </a:cubicBezTo>
                <a:cubicBezTo>
                  <a:pt x="885" y="16399"/>
                  <a:pt x="883" y="16402"/>
                  <a:pt x="884" y="16404"/>
                </a:cubicBezTo>
                <a:cubicBezTo>
                  <a:pt x="944" y="16494"/>
                  <a:pt x="955" y="16529"/>
                  <a:pt x="911" y="16555"/>
                </a:cubicBezTo>
                <a:cubicBezTo>
                  <a:pt x="908" y="16557"/>
                  <a:pt x="865" y="16553"/>
                  <a:pt x="857" y="16555"/>
                </a:cubicBezTo>
                <a:cubicBezTo>
                  <a:pt x="806" y="16578"/>
                  <a:pt x="722" y="16597"/>
                  <a:pt x="583" y="16609"/>
                </a:cubicBezTo>
                <a:cubicBezTo>
                  <a:pt x="582" y="16614"/>
                  <a:pt x="577" y="16629"/>
                  <a:pt x="574" y="16635"/>
                </a:cubicBezTo>
                <a:cubicBezTo>
                  <a:pt x="594" y="16655"/>
                  <a:pt x="565" y="16681"/>
                  <a:pt x="519" y="16715"/>
                </a:cubicBezTo>
                <a:cubicBezTo>
                  <a:pt x="498" y="16743"/>
                  <a:pt x="479" y="16771"/>
                  <a:pt x="447" y="16804"/>
                </a:cubicBezTo>
                <a:cubicBezTo>
                  <a:pt x="268" y="16984"/>
                  <a:pt x="249" y="17034"/>
                  <a:pt x="228" y="17435"/>
                </a:cubicBezTo>
                <a:cubicBezTo>
                  <a:pt x="207" y="17840"/>
                  <a:pt x="208" y="17870"/>
                  <a:pt x="319" y="17870"/>
                </a:cubicBezTo>
                <a:cubicBezTo>
                  <a:pt x="423" y="17870"/>
                  <a:pt x="442" y="17827"/>
                  <a:pt x="465" y="17514"/>
                </a:cubicBezTo>
                <a:cubicBezTo>
                  <a:pt x="470" y="17438"/>
                  <a:pt x="475" y="17380"/>
                  <a:pt x="483" y="17328"/>
                </a:cubicBezTo>
                <a:cubicBezTo>
                  <a:pt x="484" y="17320"/>
                  <a:pt x="491" y="17309"/>
                  <a:pt x="492" y="17301"/>
                </a:cubicBezTo>
                <a:cubicBezTo>
                  <a:pt x="504" y="17207"/>
                  <a:pt x="525" y="17151"/>
                  <a:pt x="574" y="17097"/>
                </a:cubicBezTo>
                <a:cubicBezTo>
                  <a:pt x="602" y="17061"/>
                  <a:pt x="636" y="17023"/>
                  <a:pt x="683" y="16982"/>
                </a:cubicBezTo>
                <a:cubicBezTo>
                  <a:pt x="815" y="16867"/>
                  <a:pt x="943" y="16822"/>
                  <a:pt x="1084" y="16822"/>
                </a:cubicBezTo>
                <a:cubicBezTo>
                  <a:pt x="1252" y="16822"/>
                  <a:pt x="1297" y="16796"/>
                  <a:pt x="1312" y="16688"/>
                </a:cubicBezTo>
                <a:cubicBezTo>
                  <a:pt x="1319" y="16644"/>
                  <a:pt x="1326" y="16619"/>
                  <a:pt x="1349" y="16600"/>
                </a:cubicBezTo>
                <a:cubicBezTo>
                  <a:pt x="1320" y="16579"/>
                  <a:pt x="1312" y="16546"/>
                  <a:pt x="1312" y="16493"/>
                </a:cubicBezTo>
                <a:cubicBezTo>
                  <a:pt x="1312" y="16451"/>
                  <a:pt x="1265" y="16363"/>
                  <a:pt x="1212" y="16298"/>
                </a:cubicBezTo>
                <a:cubicBezTo>
                  <a:pt x="1140" y="16208"/>
                  <a:pt x="1115" y="16082"/>
                  <a:pt x="1094" y="15791"/>
                </a:cubicBezTo>
                <a:cubicBezTo>
                  <a:pt x="1066" y="15407"/>
                  <a:pt x="1060" y="15407"/>
                  <a:pt x="1203" y="15267"/>
                </a:cubicBezTo>
                <a:cubicBezTo>
                  <a:pt x="1317" y="15156"/>
                  <a:pt x="1386" y="15125"/>
                  <a:pt x="1540" y="15125"/>
                </a:cubicBezTo>
                <a:cubicBezTo>
                  <a:pt x="1695" y="15125"/>
                  <a:pt x="1763" y="15156"/>
                  <a:pt x="1877" y="15267"/>
                </a:cubicBezTo>
                <a:cubicBezTo>
                  <a:pt x="2021" y="15407"/>
                  <a:pt x="2024" y="15401"/>
                  <a:pt x="1996" y="15791"/>
                </a:cubicBezTo>
                <a:cubicBezTo>
                  <a:pt x="1974" y="16089"/>
                  <a:pt x="1947" y="16207"/>
                  <a:pt x="1877" y="16280"/>
                </a:cubicBezTo>
                <a:cubicBezTo>
                  <a:pt x="1827" y="16333"/>
                  <a:pt x="1777" y="16430"/>
                  <a:pt x="1768" y="16493"/>
                </a:cubicBezTo>
                <a:cubicBezTo>
                  <a:pt x="1761" y="16545"/>
                  <a:pt x="1747" y="16573"/>
                  <a:pt x="1713" y="16591"/>
                </a:cubicBezTo>
                <a:cubicBezTo>
                  <a:pt x="1746" y="16611"/>
                  <a:pt x="1760" y="16638"/>
                  <a:pt x="1768" y="16688"/>
                </a:cubicBezTo>
                <a:cubicBezTo>
                  <a:pt x="1784" y="16792"/>
                  <a:pt x="1832" y="16822"/>
                  <a:pt x="2005" y="16822"/>
                </a:cubicBezTo>
                <a:cubicBezTo>
                  <a:pt x="2127" y="16822"/>
                  <a:pt x="2212" y="16859"/>
                  <a:pt x="2315" y="16937"/>
                </a:cubicBezTo>
                <a:cubicBezTo>
                  <a:pt x="2347" y="16959"/>
                  <a:pt x="2382" y="16971"/>
                  <a:pt x="2424" y="17008"/>
                </a:cubicBezTo>
                <a:cubicBezTo>
                  <a:pt x="2515" y="17090"/>
                  <a:pt x="2556" y="17135"/>
                  <a:pt x="2579" y="17212"/>
                </a:cubicBezTo>
                <a:cubicBezTo>
                  <a:pt x="2616" y="17290"/>
                  <a:pt x="2625" y="17378"/>
                  <a:pt x="2625" y="17541"/>
                </a:cubicBezTo>
                <a:cubicBezTo>
                  <a:pt x="2625" y="17830"/>
                  <a:pt x="2637" y="17870"/>
                  <a:pt x="2743" y="17870"/>
                </a:cubicBezTo>
                <a:cubicBezTo>
                  <a:pt x="2852" y="17870"/>
                  <a:pt x="2861" y="17837"/>
                  <a:pt x="2861" y="17479"/>
                </a:cubicBezTo>
                <a:cubicBezTo>
                  <a:pt x="2861" y="17083"/>
                  <a:pt x="2778" y="16860"/>
                  <a:pt x="2579" y="16742"/>
                </a:cubicBezTo>
                <a:cubicBezTo>
                  <a:pt x="2549" y="16724"/>
                  <a:pt x="2538" y="16707"/>
                  <a:pt x="2533" y="16688"/>
                </a:cubicBezTo>
                <a:cubicBezTo>
                  <a:pt x="2502" y="16655"/>
                  <a:pt x="2504" y="16626"/>
                  <a:pt x="2543" y="16609"/>
                </a:cubicBezTo>
                <a:cubicBezTo>
                  <a:pt x="2132" y="16589"/>
                  <a:pt x="2092" y="16560"/>
                  <a:pt x="2187" y="16387"/>
                </a:cubicBezTo>
                <a:cubicBezTo>
                  <a:pt x="2242" y="16286"/>
                  <a:pt x="2267" y="16097"/>
                  <a:pt x="2278" y="15783"/>
                </a:cubicBezTo>
                <a:cubicBezTo>
                  <a:pt x="2292" y="15407"/>
                  <a:pt x="2260" y="15213"/>
                  <a:pt x="2142" y="15072"/>
                </a:cubicBezTo>
                <a:cubicBezTo>
                  <a:pt x="2130" y="15058"/>
                  <a:pt x="2118" y="15040"/>
                  <a:pt x="2105" y="15028"/>
                </a:cubicBezTo>
                <a:cubicBezTo>
                  <a:pt x="2064" y="14988"/>
                  <a:pt x="2019" y="14955"/>
                  <a:pt x="1959" y="14921"/>
                </a:cubicBezTo>
                <a:cubicBezTo>
                  <a:pt x="1858" y="14863"/>
                  <a:pt x="1704" y="14834"/>
                  <a:pt x="1549" y="14832"/>
                </a:cubicBezTo>
                <a:close/>
                <a:moveTo>
                  <a:pt x="4010" y="16990"/>
                </a:moveTo>
                <a:lnTo>
                  <a:pt x="4010" y="18021"/>
                </a:lnTo>
                <a:cubicBezTo>
                  <a:pt x="4010" y="18583"/>
                  <a:pt x="3985" y="19051"/>
                  <a:pt x="3955" y="19069"/>
                </a:cubicBezTo>
                <a:cubicBezTo>
                  <a:pt x="3946" y="19074"/>
                  <a:pt x="3924" y="19066"/>
                  <a:pt x="3909" y="19060"/>
                </a:cubicBezTo>
                <a:cubicBezTo>
                  <a:pt x="3925" y="19105"/>
                  <a:pt x="3934" y="19142"/>
                  <a:pt x="3909" y="19166"/>
                </a:cubicBezTo>
                <a:cubicBezTo>
                  <a:pt x="3881" y="19194"/>
                  <a:pt x="3617" y="19228"/>
                  <a:pt x="3326" y="19237"/>
                </a:cubicBezTo>
                <a:lnTo>
                  <a:pt x="2798" y="19255"/>
                </a:lnTo>
                <a:lnTo>
                  <a:pt x="3217" y="19735"/>
                </a:lnTo>
                <a:cubicBezTo>
                  <a:pt x="3448" y="20001"/>
                  <a:pt x="3651" y="20244"/>
                  <a:pt x="3673" y="20277"/>
                </a:cubicBezTo>
                <a:cubicBezTo>
                  <a:pt x="3674" y="20279"/>
                  <a:pt x="3674" y="20282"/>
                  <a:pt x="3673" y="20286"/>
                </a:cubicBezTo>
                <a:lnTo>
                  <a:pt x="3691" y="20277"/>
                </a:lnTo>
                <a:lnTo>
                  <a:pt x="3700" y="20277"/>
                </a:lnTo>
                <a:lnTo>
                  <a:pt x="4274" y="20943"/>
                </a:lnTo>
                <a:cubicBezTo>
                  <a:pt x="4593" y="21305"/>
                  <a:pt x="4883" y="21600"/>
                  <a:pt x="4912" y="21600"/>
                </a:cubicBezTo>
                <a:cubicBezTo>
                  <a:pt x="4941" y="21600"/>
                  <a:pt x="5431" y="21073"/>
                  <a:pt x="5996" y="20428"/>
                </a:cubicBezTo>
                <a:lnTo>
                  <a:pt x="7017" y="19255"/>
                </a:lnTo>
                <a:lnTo>
                  <a:pt x="6653" y="19237"/>
                </a:lnTo>
                <a:lnTo>
                  <a:pt x="6452" y="19229"/>
                </a:lnTo>
                <a:lnTo>
                  <a:pt x="5869" y="19202"/>
                </a:lnTo>
                <a:lnTo>
                  <a:pt x="5869" y="19193"/>
                </a:lnTo>
                <a:lnTo>
                  <a:pt x="5841" y="19193"/>
                </a:lnTo>
                <a:lnTo>
                  <a:pt x="5823" y="18092"/>
                </a:lnTo>
                <a:lnTo>
                  <a:pt x="5814" y="16990"/>
                </a:lnTo>
                <a:lnTo>
                  <a:pt x="4912" y="16990"/>
                </a:lnTo>
                <a:lnTo>
                  <a:pt x="4010" y="16990"/>
                </a:lnTo>
                <a:close/>
                <a:moveTo>
                  <a:pt x="10307" y="17932"/>
                </a:moveTo>
                <a:cubicBezTo>
                  <a:pt x="10271" y="17934"/>
                  <a:pt x="10235" y="17941"/>
                  <a:pt x="10197" y="17950"/>
                </a:cubicBezTo>
                <a:cubicBezTo>
                  <a:pt x="10122" y="17978"/>
                  <a:pt x="10050" y="18020"/>
                  <a:pt x="9988" y="18092"/>
                </a:cubicBezTo>
                <a:cubicBezTo>
                  <a:pt x="9946" y="18141"/>
                  <a:pt x="9916" y="18193"/>
                  <a:pt x="9897" y="18252"/>
                </a:cubicBezTo>
                <a:cubicBezTo>
                  <a:pt x="9892" y="18270"/>
                  <a:pt x="9891" y="18295"/>
                  <a:pt x="9888" y="18314"/>
                </a:cubicBezTo>
                <a:cubicBezTo>
                  <a:pt x="9878" y="18358"/>
                  <a:pt x="9876" y="18402"/>
                  <a:pt x="9879" y="18447"/>
                </a:cubicBezTo>
                <a:cubicBezTo>
                  <a:pt x="9886" y="18563"/>
                  <a:pt x="9930" y="18672"/>
                  <a:pt x="10006" y="18758"/>
                </a:cubicBezTo>
                <a:cubicBezTo>
                  <a:pt x="10008" y="18760"/>
                  <a:pt x="10013" y="18765"/>
                  <a:pt x="10015" y="18767"/>
                </a:cubicBezTo>
                <a:cubicBezTo>
                  <a:pt x="10079" y="18835"/>
                  <a:pt x="10194" y="18873"/>
                  <a:pt x="10362" y="18873"/>
                </a:cubicBezTo>
                <a:cubicBezTo>
                  <a:pt x="10568" y="18873"/>
                  <a:pt x="10644" y="18837"/>
                  <a:pt x="10744" y="18713"/>
                </a:cubicBezTo>
                <a:cubicBezTo>
                  <a:pt x="11039" y="18349"/>
                  <a:pt x="10736" y="17908"/>
                  <a:pt x="10307" y="179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99C56-A12F-4A4F-95AC-35839ACB82A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916" y="1728126"/>
            <a:ext cx="720000" cy="107175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D8ED93-C245-5840-9E98-355C22FEA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ISCUSSION: Safety, Cost, and Future Studies"/>
          <p:cNvSpPr txBox="1">
            <a:spLocks noGrp="1"/>
          </p:cNvSpPr>
          <p:nvPr>
            <p:ph type="title" idx="4294967295"/>
          </p:nvPr>
        </p:nvSpPr>
        <p:spPr>
          <a:xfrm>
            <a:off x="230187" y="136525"/>
            <a:ext cx="7740651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dirty="0"/>
              <a:t>DISCUSSION: </a:t>
            </a:r>
            <a:r>
              <a:rPr lang="en-US" b="0" dirty="0"/>
              <a:t>Limitations</a:t>
            </a:r>
            <a:endParaRPr b="0" dirty="0"/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2" y="641757"/>
            <a:ext cx="465815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E397C3-5C8C-6841-B372-E1651B549910}"/>
              </a:ext>
            </a:extLst>
          </p:cNvPr>
          <p:cNvGrpSpPr/>
          <p:nvPr/>
        </p:nvGrpSpPr>
        <p:grpSpPr>
          <a:xfrm>
            <a:off x="867118" y="1181100"/>
            <a:ext cx="8099083" cy="3004500"/>
            <a:chOff x="867118" y="1181100"/>
            <a:chExt cx="8099083" cy="3004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5FE2FC-8BA2-1546-847C-75258CABDAA3}"/>
                </a:ext>
              </a:extLst>
            </p:cNvPr>
            <p:cNvGrpSpPr/>
            <p:nvPr/>
          </p:nvGrpSpPr>
          <p:grpSpPr>
            <a:xfrm>
              <a:off x="946150" y="1181100"/>
              <a:ext cx="8020051" cy="679450"/>
              <a:chOff x="946150" y="1181100"/>
              <a:chExt cx="8020051" cy="67945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D49E5E-E6F8-3847-8A1D-096D1A1AB948}"/>
                  </a:ext>
                </a:extLst>
              </p:cNvPr>
              <p:cNvSpPr txBox="1"/>
              <p:nvPr/>
            </p:nvSpPr>
            <p:spPr>
              <a:xfrm>
                <a:off x="1854201" y="1219200"/>
                <a:ext cx="7112000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venir Book" panose="02000503020000020003" pitchFamily="2" charset="0"/>
                    <a:sym typeface="Arial"/>
                  </a:rPr>
                  <a:t>Limited available RCT data, inconsistent RCT reporting, high heterogeneity, high risk of bias with conflicts of interests and industry sponsorship in RCTs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AE9F38E-D04E-C844-9AD3-FD6E55CF6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46150" y="1181100"/>
                <a:ext cx="679450" cy="67945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4F92F8-B11A-B54C-9AB9-0DE84EBEB1F6}"/>
                </a:ext>
              </a:extLst>
            </p:cNvPr>
            <p:cNvGrpSpPr/>
            <p:nvPr/>
          </p:nvGrpSpPr>
          <p:grpSpPr>
            <a:xfrm>
              <a:off x="867118" y="2324100"/>
              <a:ext cx="8098582" cy="749301"/>
              <a:chOff x="867118" y="2133600"/>
              <a:chExt cx="8098582" cy="74930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AC3CC20-2189-C240-BC0A-CFE0955B5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287158" y="2438401"/>
                <a:ext cx="397442" cy="4445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C22E77A-4475-2E40-88FC-3EEDE2431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7118" y="2133600"/>
                <a:ext cx="609515" cy="74929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BEB601-3989-CD4F-B478-D747CF7DDE62}"/>
                  </a:ext>
                </a:extLst>
              </p:cNvPr>
              <p:cNvSpPr txBox="1"/>
              <p:nvPr/>
            </p:nvSpPr>
            <p:spPr>
              <a:xfrm>
                <a:off x="1853700" y="2336800"/>
                <a:ext cx="711200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venir Book" panose="02000503020000020003" pitchFamily="2" charset="0"/>
                    <a:sym typeface="Arial"/>
                  </a:rPr>
                  <a:t>No data on T&amp;E patient satisfaction, treatment adherence, &amp; cost savings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0A4FFC-080E-0748-923F-07D8FD13D2CB}"/>
                </a:ext>
              </a:extLst>
            </p:cNvPr>
            <p:cNvGrpSpPr/>
            <p:nvPr/>
          </p:nvGrpSpPr>
          <p:grpSpPr>
            <a:xfrm>
              <a:off x="880938" y="3441700"/>
              <a:ext cx="8085062" cy="743900"/>
              <a:chOff x="880938" y="3073400"/>
              <a:chExt cx="8085062" cy="7439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F6D3345-E6CF-5041-87FA-503341E2A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0938" y="3136900"/>
                <a:ext cx="679479" cy="6804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2C02E9-86C8-D449-9F06-8BBFC3F78C7D}"/>
                  </a:ext>
                </a:extLst>
              </p:cNvPr>
              <p:cNvSpPr txBox="1"/>
              <p:nvPr/>
            </p:nvSpPr>
            <p:spPr>
              <a:xfrm>
                <a:off x="1854000" y="3073400"/>
                <a:ext cx="711200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venir Book" panose="02000503020000020003" pitchFamily="2" charset="0"/>
                    <a:sym typeface="Arial"/>
                  </a:rPr>
                  <a:t>RCT data primarily for ranibizumab (97.5%) then aflibercept (2.5%). </a:t>
                </a:r>
              </a:p>
            </p:txBody>
          </p:sp>
        </p:grp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7F0524A-2456-8E41-8502-E6E038C6A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7849"/>
      </p:ext>
    </p:extLst>
  </p:cSld>
  <p:clrMapOvr>
    <a:masterClrMapping/>
  </p:clrMapOvr>
  <p:transition spd="med" advTm="21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FERENCES"/>
          <p:cNvSpPr txBox="1">
            <a:spLocks noGrp="1"/>
          </p:cNvSpPr>
          <p:nvPr>
            <p:ph type="title" idx="4294967295"/>
          </p:nvPr>
        </p:nvSpPr>
        <p:spPr>
          <a:xfrm>
            <a:off x="222250" y="136525"/>
            <a:ext cx="7748588" cy="317500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608330">
              <a:defRPr sz="1600" b="1">
                <a:solidFill>
                  <a:srgbClr val="F2F2F2"/>
                </a:solidFill>
              </a:defRPr>
            </a:lvl1pPr>
          </a:lstStyle>
          <a:p>
            <a:r>
              <a:t>REFERENCES</a:t>
            </a:r>
          </a:p>
        </p:txBody>
      </p:sp>
      <p:sp>
        <p:nvSpPr>
          <p:cNvPr id="219" name="1. Chen SN, Lian I, Hwang YC et al. Intravitreal anti-vascular endothelial growth factor treatment for retinopathy of prematurity: comparison between ranibizumab and bevacizumab. Retina. 2015;35(4): 667-674.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869950"/>
            <a:ext cx="8229600" cy="1193800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1200">
                <a:solidFill>
                  <a:srgbClr val="424242"/>
                </a:solidFill>
              </a:defRPr>
            </a:pP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For a list of references, please visit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bit.ly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/TnEDOVS2021</a:t>
            </a:r>
          </a:p>
        </p:txBody>
      </p:sp>
      <p:sp>
        <p:nvSpPr>
          <p:cNvPr id="220" name="Rectangle"/>
          <p:cNvSpPr/>
          <p:nvPr/>
        </p:nvSpPr>
        <p:spPr>
          <a:xfrm>
            <a:off x="50800" y="2339181"/>
            <a:ext cx="9042400" cy="465138"/>
          </a:xfrm>
          <a:prstGeom prst="rect">
            <a:avLst/>
          </a:prstGeom>
          <a:gradFill>
            <a:gsLst>
              <a:gs pos="0">
                <a:srgbClr val="3E87CB"/>
              </a:gs>
              <a:gs pos="63999">
                <a:srgbClr val="351F65"/>
              </a:gs>
              <a:gs pos="100000">
                <a:srgbClr val="351F65"/>
              </a:gs>
            </a:gsLst>
            <a:lin ang="8100000"/>
          </a:gradFill>
          <a:ln w="12700">
            <a:miter lim="400000"/>
          </a:ln>
        </p:spPr>
        <p:txBody>
          <a:bodyPr lIns="45719" rIns="45719"/>
          <a:lstStyle/>
          <a:p>
            <a:pPr defTabSz="2978150">
              <a:defRPr sz="1500"/>
            </a:pPr>
            <a:endParaRPr/>
          </a:p>
        </p:txBody>
      </p:sp>
      <p:sp>
        <p:nvSpPr>
          <p:cNvPr id="221" name="CONTACT INFORMATION"/>
          <p:cNvSpPr txBox="1"/>
          <p:nvPr/>
        </p:nvSpPr>
        <p:spPr>
          <a:xfrm>
            <a:off x="222250" y="2413000"/>
            <a:ext cx="774858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608330">
              <a:defRPr sz="1600" b="1">
                <a:solidFill>
                  <a:srgbClr val="F2F2F2"/>
                </a:solidFill>
              </a:defRPr>
            </a:lvl1pPr>
          </a:lstStyle>
          <a:p>
            <a:r>
              <a:t>CONTACT INFORMATION</a:t>
            </a:r>
          </a:p>
        </p:txBody>
      </p:sp>
      <p:sp>
        <p:nvSpPr>
          <p:cNvPr id="222" name="Questions or comments?…"/>
          <p:cNvSpPr txBox="1"/>
          <p:nvPr/>
        </p:nvSpPr>
        <p:spPr>
          <a:xfrm>
            <a:off x="457200" y="3079750"/>
            <a:ext cx="82296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 defTabSz="457200">
              <a:defRPr sz="1200"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Questions or comments?</a:t>
            </a:r>
          </a:p>
          <a:p>
            <a:pPr algn="ctr" defTabSz="457200">
              <a:defRPr sz="1200"/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  <a:p>
            <a:pPr algn="ctr" defTabSz="457200">
              <a:defRPr sz="1200"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Contact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Marko Popovic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at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marko.popovic</a:t>
            </a:r>
            <a:r>
              <a:rPr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@mail.utoronto.ca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4CA4BC-4F9E-9548-BD69-4F97FCC41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NFLICTS OF INTEREST &amp; FINANCIAL DISCLOSURE"/>
          <p:cNvSpPr txBox="1">
            <a:spLocks noGrp="1"/>
          </p:cNvSpPr>
          <p:nvPr>
            <p:ph type="title" idx="4294967295"/>
          </p:nvPr>
        </p:nvSpPr>
        <p:spPr>
          <a:xfrm>
            <a:off x="222250" y="136525"/>
            <a:ext cx="7748588" cy="317500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608330">
              <a:defRPr sz="1600" b="1">
                <a:solidFill>
                  <a:srgbClr val="F2F2F2"/>
                </a:solidFill>
              </a:defRPr>
            </a:lvl1pPr>
          </a:lstStyle>
          <a:p>
            <a:r>
              <a:rPr dirty="0"/>
              <a:t>CONFLICTS OF INTEREST &amp; FINANCIAL DISCLOSURE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154" name="Presenter: Prem Nichani MSc MD(C)…"/>
          <p:cNvSpPr txBox="1">
            <a:spLocks noGrp="1"/>
          </p:cNvSpPr>
          <p:nvPr>
            <p:ph type="body" idx="4294967295"/>
          </p:nvPr>
        </p:nvSpPr>
        <p:spPr>
          <a:xfrm>
            <a:off x="457200" y="869950"/>
            <a:ext cx="5972420" cy="4107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14787">
              <a:spcBef>
                <a:spcPts val="20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Presenter: </a:t>
            </a:r>
            <a:r>
              <a:rPr lang="en-US" sz="1050" b="0" dirty="0">
                <a:latin typeface="Avenir Book" panose="02000503020000020003" pitchFamily="2" charset="0"/>
              </a:rPr>
              <a:t>Marko M. Popovic MD MPH(C)</a:t>
            </a:r>
            <a:endParaRPr sz="1050" b="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lang="en-CA" sz="900" dirty="0">
                <a:latin typeface="Avenir Book" panose="02000503020000020003" pitchFamily="2" charset="0"/>
              </a:rPr>
              <a:t>PSI Foundation (RI)</a:t>
            </a: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sz="105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Co-author: </a:t>
            </a:r>
            <a:r>
              <a:rPr lang="en-US" sz="1050" b="0" dirty="0">
                <a:latin typeface="Avenir Book" panose="02000503020000020003" pitchFamily="2" charset="0"/>
              </a:rPr>
              <a:t>Prem Nichani MSc MD(C)</a:t>
            </a:r>
            <a:endParaRPr sz="1050" b="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sz="900" dirty="0">
                <a:latin typeface="Avenir Book" panose="02000503020000020003" pitchFamily="2" charset="0"/>
              </a:rPr>
              <a:t>No conflicts of interest or financial support to disclose.</a:t>
            </a:r>
            <a:endParaRPr lang="en-US" sz="90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sz="105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Co-author: </a:t>
            </a:r>
            <a:r>
              <a:rPr lang="en-CA" sz="1050" b="0" dirty="0">
                <a:latin typeface="Avenir Book" panose="02000503020000020003" pitchFamily="2" charset="0"/>
              </a:rPr>
              <a:t>Arjan S. Dhoot</a:t>
            </a:r>
            <a:r>
              <a:rPr sz="1050" b="0" dirty="0">
                <a:latin typeface="Avenir Book" panose="02000503020000020003" pitchFamily="2" charset="0"/>
              </a:rPr>
              <a:t> M</a:t>
            </a:r>
            <a:r>
              <a:rPr lang="en-US" sz="1050" b="0" dirty="0">
                <a:latin typeface="Avenir Book" panose="02000503020000020003" pitchFamily="2" charset="0"/>
              </a:rPr>
              <a:t>D(C)</a:t>
            </a: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lang="en-US" sz="900" dirty="0">
                <a:latin typeface="Avenir Book" panose="02000503020000020003" pitchFamily="2" charset="0"/>
              </a:rPr>
              <a:t>No conflicts of interest or financial support to disclose.</a:t>
            </a: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sz="1050" dirty="0">
              <a:latin typeface="Avenir Book" panose="02000503020000020003" pitchFamily="2" charset="0"/>
            </a:endParaRPr>
          </a:p>
          <a:p>
            <a:pPr marL="0" indent="0" defTabSz="219360">
              <a:spcBef>
                <a:spcPts val="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Co-author: </a:t>
            </a:r>
            <a:r>
              <a:rPr lang="en-US" sz="1050" b="0" dirty="0">
                <a:latin typeface="Avenir Book" panose="02000503020000020003" pitchFamily="2" charset="0"/>
              </a:rPr>
              <a:t>Ananya Pathak </a:t>
            </a:r>
            <a:r>
              <a:rPr lang="en-US" sz="1050" b="0" dirty="0" err="1">
                <a:latin typeface="Avenir Book" panose="02000503020000020003" pitchFamily="2" charset="0"/>
              </a:rPr>
              <a:t>BASc</a:t>
            </a:r>
            <a:r>
              <a:rPr lang="en-US" sz="1050" b="0" dirty="0">
                <a:latin typeface="Avenir Book" panose="02000503020000020003" pitchFamily="2" charset="0"/>
              </a:rPr>
              <a:t>(C)</a:t>
            </a:r>
            <a:endParaRPr sz="1050" b="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lang="en-CA" sz="900" dirty="0">
                <a:latin typeface="Avenir Book" panose="02000503020000020003" pitchFamily="2" charset="0"/>
              </a:rPr>
              <a:t>No conflicts of interest or financial support to disclose.</a:t>
            </a:r>
          </a:p>
          <a:p>
            <a:pPr marL="0" indent="0" defTabSz="219360">
              <a:spcBef>
                <a:spcPts val="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endParaRPr sz="1050" b="0" dirty="0">
              <a:latin typeface="Avenir Book" panose="02000503020000020003" pitchFamily="2" charset="0"/>
            </a:endParaRPr>
          </a:p>
          <a:p>
            <a:pPr marL="0" indent="0" defTabSz="219360">
              <a:spcBef>
                <a:spcPts val="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Co-author: </a:t>
            </a:r>
            <a:r>
              <a:rPr lang="en-US" sz="1050" b="0" dirty="0">
                <a:latin typeface="Avenir Book" panose="02000503020000020003" pitchFamily="2" charset="0"/>
              </a:rPr>
              <a:t>Rajeev H. Muni MD MSc</a:t>
            </a:r>
            <a:endParaRPr sz="1050" b="0" dirty="0">
              <a:latin typeface="Avenir Book" panose="02000503020000020003" pitchFamily="2" charset="0"/>
            </a:endParaRP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lang="en-CA" sz="900" dirty="0">
                <a:latin typeface="Avenir Book" panose="02000503020000020003" pitchFamily="2" charset="0"/>
              </a:rPr>
              <a:t>Allergan (C), Bayer (C, RI), Novartis (C, RI), Roche (C)</a:t>
            </a:r>
          </a:p>
          <a:p>
            <a:pPr marL="0" indent="0" defTabSz="714787">
              <a:spcBef>
                <a:spcPts val="10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sz="1050" b="0" dirty="0">
              <a:latin typeface="Avenir Book" panose="02000503020000020003" pitchFamily="2" charset="0"/>
            </a:endParaRPr>
          </a:p>
          <a:p>
            <a:pPr marL="0" indent="0" defTabSz="219360">
              <a:spcBef>
                <a:spcPts val="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sz="1050" dirty="0">
                <a:solidFill>
                  <a:srgbClr val="000000"/>
                </a:solidFill>
                <a:latin typeface="Avenir Book" panose="02000503020000020003" pitchFamily="2" charset="0"/>
              </a:rPr>
              <a:t>Principal Investigator: </a:t>
            </a:r>
            <a:r>
              <a:rPr sz="1050" b="0" dirty="0">
                <a:latin typeface="Avenir Book" panose="02000503020000020003" pitchFamily="2" charset="0"/>
              </a:rPr>
              <a:t>Peter J. </a:t>
            </a:r>
            <a:r>
              <a:rPr sz="1050" b="0" dirty="0" err="1">
                <a:latin typeface="Avenir Book" panose="02000503020000020003" pitchFamily="2" charset="0"/>
              </a:rPr>
              <a:t>Kertes</a:t>
            </a:r>
            <a:r>
              <a:rPr sz="1050" b="0" dirty="0">
                <a:latin typeface="Avenir Book" panose="02000503020000020003" pitchFamily="2" charset="0"/>
              </a:rPr>
              <a:t> MD C</a:t>
            </a:r>
            <a:r>
              <a:rPr lang="en-US" sz="1050" b="0" dirty="0">
                <a:latin typeface="Avenir Book" panose="02000503020000020003" pitchFamily="2" charset="0"/>
              </a:rPr>
              <a:t>M</a:t>
            </a:r>
          </a:p>
          <a:p>
            <a:pPr marL="0" indent="0" defTabSz="219360">
              <a:spcBef>
                <a:spcPts val="0"/>
              </a:spcBef>
              <a:buSzTx/>
              <a:buNone/>
              <a:defRPr sz="939" b="1">
                <a:solidFill>
                  <a:srgbClr val="424242"/>
                </a:solidFill>
              </a:defRPr>
            </a:pPr>
            <a:r>
              <a:rPr lang="en-US" sz="900" b="0" dirty="0">
                <a:latin typeface="Avenir Book" panose="02000503020000020003" pitchFamily="2" charset="0"/>
              </a:rPr>
              <a:t>Alcon (C), Allergan (RI), </a:t>
            </a:r>
            <a:r>
              <a:rPr lang="en-US" sz="900" b="0" dirty="0" err="1">
                <a:latin typeface="Avenir Book" panose="02000503020000020003" pitchFamily="2" charset="0"/>
              </a:rPr>
              <a:t>ArcticDx</a:t>
            </a:r>
            <a:r>
              <a:rPr lang="en-US" sz="900" b="0" dirty="0">
                <a:latin typeface="Avenir Book" panose="02000503020000020003" pitchFamily="2" charset="0"/>
              </a:rPr>
              <a:t> (E), Bayer (C, RI, RP), Novartis (C, RI, RP), Novelty Nobility (C), Roche (RI)</a:t>
            </a:r>
          </a:p>
          <a:p>
            <a:pPr marL="0" indent="0" defTabSz="429768">
              <a:lnSpc>
                <a:spcPts val="2100"/>
              </a:lnSpc>
              <a:spcBef>
                <a:spcPts val="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lang="en-CA" sz="939" i="1" dirty="0">
              <a:latin typeface="Avenir Book" panose="02000503020000020003" pitchFamily="2" charset="0"/>
            </a:endParaRPr>
          </a:p>
          <a:p>
            <a:pPr marL="0" indent="0" defTabSz="429768">
              <a:lnSpc>
                <a:spcPts val="2100"/>
              </a:lnSpc>
              <a:spcBef>
                <a:spcPts val="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endParaRPr lang="en-CA" sz="939" i="1" dirty="0">
              <a:latin typeface="Avenir Book" panose="02000503020000020003" pitchFamily="2" charset="0"/>
            </a:endParaRPr>
          </a:p>
          <a:p>
            <a:pPr marL="0" indent="0" defTabSz="429768">
              <a:lnSpc>
                <a:spcPts val="2100"/>
              </a:lnSpc>
              <a:spcBef>
                <a:spcPts val="0"/>
              </a:spcBef>
              <a:buSzTx/>
              <a:buNone/>
              <a:defRPr sz="939">
                <a:solidFill>
                  <a:srgbClr val="424242"/>
                </a:solidFill>
              </a:defRPr>
            </a:pPr>
            <a:r>
              <a:rPr lang="en-CA" sz="939" i="1" dirty="0">
                <a:latin typeface="Avenir Book" panose="02000503020000020003" pitchFamily="2" charset="0"/>
              </a:rPr>
              <a:t>Legend:</a:t>
            </a:r>
            <a:r>
              <a:rPr lang="en-CA" sz="939" b="1" dirty="0">
                <a:latin typeface="Avenir Book" panose="02000503020000020003" pitchFamily="2" charset="0"/>
              </a:rPr>
              <a:t> </a:t>
            </a:r>
            <a:r>
              <a:rPr lang="en-CA" sz="939" dirty="0">
                <a:latin typeface="Avenir Book" panose="02000503020000020003" pitchFamily="2" charset="0"/>
              </a:rPr>
              <a:t>C = consultant/consulting fees; E = equity owner; S = speaker honoraria; RI = research grant/financial support (to institution); RP = research grant/financial support (personal)</a:t>
            </a:r>
            <a:endParaRPr lang="en-US" sz="1000" dirty="0">
              <a:latin typeface="Avenir Book" panose="02000503020000020003" pitchFamily="2" charset="0"/>
            </a:endParaRP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5"/>
          <a:srcRect l="12022" t="12294" r="14165" b="3"/>
          <a:stretch>
            <a:fillRect/>
          </a:stretch>
        </p:blipFill>
        <p:spPr>
          <a:xfrm>
            <a:off x="6590767" y="1496195"/>
            <a:ext cx="2252663" cy="2676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5085" y="0"/>
                </a:moveTo>
                <a:cubicBezTo>
                  <a:pt x="14851" y="-1"/>
                  <a:pt x="14551" y="1"/>
                  <a:pt x="14164" y="3"/>
                </a:cubicBezTo>
                <a:cubicBezTo>
                  <a:pt x="13648" y="7"/>
                  <a:pt x="12977" y="14"/>
                  <a:pt x="12105" y="23"/>
                </a:cubicBezTo>
                <a:cubicBezTo>
                  <a:pt x="8458" y="59"/>
                  <a:pt x="8355" y="61"/>
                  <a:pt x="7961" y="173"/>
                </a:cubicBezTo>
                <a:lnTo>
                  <a:pt x="7558" y="288"/>
                </a:lnTo>
                <a:lnTo>
                  <a:pt x="8011" y="423"/>
                </a:lnTo>
                <a:lnTo>
                  <a:pt x="8463" y="557"/>
                </a:lnTo>
                <a:lnTo>
                  <a:pt x="11786" y="599"/>
                </a:lnTo>
                <a:cubicBezTo>
                  <a:pt x="14390" y="631"/>
                  <a:pt x="15105" y="655"/>
                  <a:pt x="15093" y="705"/>
                </a:cubicBezTo>
                <a:cubicBezTo>
                  <a:pt x="15066" y="816"/>
                  <a:pt x="15529" y="784"/>
                  <a:pt x="15656" y="666"/>
                </a:cubicBezTo>
                <a:cubicBezTo>
                  <a:pt x="15717" y="610"/>
                  <a:pt x="15802" y="564"/>
                  <a:pt x="15846" y="564"/>
                </a:cubicBezTo>
                <a:cubicBezTo>
                  <a:pt x="16043" y="564"/>
                  <a:pt x="16113" y="212"/>
                  <a:pt x="15945" y="71"/>
                </a:cubicBezTo>
                <a:cubicBezTo>
                  <a:pt x="15890" y="24"/>
                  <a:pt x="15787" y="4"/>
                  <a:pt x="15085" y="0"/>
                </a:cubicBezTo>
                <a:close/>
                <a:moveTo>
                  <a:pt x="5750" y="1230"/>
                </a:moveTo>
                <a:lnTo>
                  <a:pt x="5735" y="3578"/>
                </a:lnTo>
                <a:lnTo>
                  <a:pt x="5720" y="5925"/>
                </a:lnTo>
                <a:lnTo>
                  <a:pt x="4772" y="5951"/>
                </a:lnTo>
                <a:cubicBezTo>
                  <a:pt x="3763" y="5979"/>
                  <a:pt x="3606" y="6015"/>
                  <a:pt x="3315" y="6277"/>
                </a:cubicBezTo>
                <a:cubicBezTo>
                  <a:pt x="3234" y="6350"/>
                  <a:pt x="3138" y="6519"/>
                  <a:pt x="3098" y="6652"/>
                </a:cubicBezTo>
                <a:cubicBezTo>
                  <a:pt x="3025" y="6892"/>
                  <a:pt x="3021" y="6893"/>
                  <a:pt x="2694" y="6950"/>
                </a:cubicBezTo>
                <a:cubicBezTo>
                  <a:pt x="2215" y="7033"/>
                  <a:pt x="2011" y="7144"/>
                  <a:pt x="1697" y="7488"/>
                </a:cubicBezTo>
                <a:cubicBezTo>
                  <a:pt x="1335" y="7884"/>
                  <a:pt x="663" y="8778"/>
                  <a:pt x="293" y="9355"/>
                </a:cubicBezTo>
                <a:lnTo>
                  <a:pt x="0" y="9810"/>
                </a:lnTo>
                <a:lnTo>
                  <a:pt x="38" y="10354"/>
                </a:lnTo>
                <a:cubicBezTo>
                  <a:pt x="59" y="10655"/>
                  <a:pt x="187" y="11615"/>
                  <a:pt x="323" y="12487"/>
                </a:cubicBezTo>
                <a:cubicBezTo>
                  <a:pt x="460" y="13360"/>
                  <a:pt x="557" y="14106"/>
                  <a:pt x="540" y="14143"/>
                </a:cubicBezTo>
                <a:cubicBezTo>
                  <a:pt x="523" y="14181"/>
                  <a:pt x="466" y="14210"/>
                  <a:pt x="415" y="14210"/>
                </a:cubicBezTo>
                <a:cubicBezTo>
                  <a:pt x="337" y="14210"/>
                  <a:pt x="323" y="14296"/>
                  <a:pt x="323" y="14700"/>
                </a:cubicBezTo>
                <a:cubicBezTo>
                  <a:pt x="323" y="15088"/>
                  <a:pt x="305" y="15196"/>
                  <a:pt x="232" y="15219"/>
                </a:cubicBezTo>
                <a:cubicBezTo>
                  <a:pt x="152" y="15245"/>
                  <a:pt x="141" y="15650"/>
                  <a:pt x="141" y="18425"/>
                </a:cubicBezTo>
                <a:lnTo>
                  <a:pt x="141" y="21586"/>
                </a:lnTo>
                <a:cubicBezTo>
                  <a:pt x="1279" y="21592"/>
                  <a:pt x="2963" y="21594"/>
                  <a:pt x="4894" y="21596"/>
                </a:cubicBezTo>
                <a:lnTo>
                  <a:pt x="4894" y="18422"/>
                </a:lnTo>
                <a:cubicBezTo>
                  <a:pt x="4894" y="16359"/>
                  <a:pt x="4873" y="15233"/>
                  <a:pt x="4833" y="15213"/>
                </a:cubicBezTo>
                <a:cubicBezTo>
                  <a:pt x="4799" y="15195"/>
                  <a:pt x="4772" y="14965"/>
                  <a:pt x="4772" y="14697"/>
                </a:cubicBezTo>
                <a:lnTo>
                  <a:pt x="4772" y="14210"/>
                </a:lnTo>
                <a:lnTo>
                  <a:pt x="4411" y="14210"/>
                </a:lnTo>
                <a:cubicBezTo>
                  <a:pt x="4211" y="14210"/>
                  <a:pt x="4033" y="14191"/>
                  <a:pt x="4015" y="14166"/>
                </a:cubicBezTo>
                <a:cubicBezTo>
                  <a:pt x="3996" y="14140"/>
                  <a:pt x="4061" y="13850"/>
                  <a:pt x="4159" y="13522"/>
                </a:cubicBezTo>
                <a:lnTo>
                  <a:pt x="4338" y="12926"/>
                </a:lnTo>
                <a:lnTo>
                  <a:pt x="4997" y="12343"/>
                </a:lnTo>
                <a:cubicBezTo>
                  <a:pt x="5359" y="12022"/>
                  <a:pt x="5675" y="11769"/>
                  <a:pt x="5701" y="11783"/>
                </a:cubicBezTo>
                <a:cubicBezTo>
                  <a:pt x="5726" y="11796"/>
                  <a:pt x="5750" y="12463"/>
                  <a:pt x="5750" y="13266"/>
                </a:cubicBezTo>
                <a:lnTo>
                  <a:pt x="5750" y="14726"/>
                </a:lnTo>
                <a:lnTo>
                  <a:pt x="10914" y="14729"/>
                </a:lnTo>
                <a:lnTo>
                  <a:pt x="16082" y="14732"/>
                </a:lnTo>
                <a:lnTo>
                  <a:pt x="16718" y="15306"/>
                </a:lnTo>
                <a:cubicBezTo>
                  <a:pt x="17066" y="15622"/>
                  <a:pt x="17374" y="15937"/>
                  <a:pt x="17406" y="16007"/>
                </a:cubicBezTo>
                <a:cubicBezTo>
                  <a:pt x="17524" y="16265"/>
                  <a:pt x="17759" y="17096"/>
                  <a:pt x="17726" y="17141"/>
                </a:cubicBezTo>
                <a:cubicBezTo>
                  <a:pt x="17707" y="17166"/>
                  <a:pt x="17516" y="17186"/>
                  <a:pt x="17300" y="17186"/>
                </a:cubicBezTo>
                <a:lnTo>
                  <a:pt x="16904" y="17186"/>
                </a:lnTo>
                <a:lnTo>
                  <a:pt x="16904" y="17676"/>
                </a:lnTo>
                <a:cubicBezTo>
                  <a:pt x="16904" y="18063"/>
                  <a:pt x="16885" y="18171"/>
                  <a:pt x="16813" y="18195"/>
                </a:cubicBezTo>
                <a:cubicBezTo>
                  <a:pt x="16734" y="18220"/>
                  <a:pt x="16721" y="18458"/>
                  <a:pt x="16721" y="19911"/>
                </a:cubicBezTo>
                <a:lnTo>
                  <a:pt x="16721" y="21599"/>
                </a:lnTo>
                <a:lnTo>
                  <a:pt x="21600" y="21599"/>
                </a:lnTo>
                <a:lnTo>
                  <a:pt x="21600" y="19911"/>
                </a:lnTo>
                <a:cubicBezTo>
                  <a:pt x="21600" y="18458"/>
                  <a:pt x="21587" y="18220"/>
                  <a:pt x="21509" y="18195"/>
                </a:cubicBezTo>
                <a:cubicBezTo>
                  <a:pt x="21436" y="18171"/>
                  <a:pt x="21417" y="18063"/>
                  <a:pt x="21417" y="17676"/>
                </a:cubicBezTo>
                <a:lnTo>
                  <a:pt x="21417" y="17186"/>
                </a:lnTo>
                <a:lnTo>
                  <a:pt x="21208" y="17186"/>
                </a:lnTo>
                <a:cubicBezTo>
                  <a:pt x="21093" y="17186"/>
                  <a:pt x="20982" y="17168"/>
                  <a:pt x="20964" y="17144"/>
                </a:cubicBezTo>
                <a:cubicBezTo>
                  <a:pt x="20947" y="17120"/>
                  <a:pt x="21014" y="16605"/>
                  <a:pt x="21113" y="16001"/>
                </a:cubicBezTo>
                <a:cubicBezTo>
                  <a:pt x="21266" y="15066"/>
                  <a:pt x="21291" y="14738"/>
                  <a:pt x="21292" y="13784"/>
                </a:cubicBezTo>
                <a:lnTo>
                  <a:pt x="21296" y="12664"/>
                </a:lnTo>
                <a:lnTo>
                  <a:pt x="20923" y="12122"/>
                </a:lnTo>
                <a:cubicBezTo>
                  <a:pt x="20340" y="11272"/>
                  <a:pt x="19784" y="10585"/>
                  <a:pt x="19575" y="10460"/>
                </a:cubicBezTo>
                <a:cubicBezTo>
                  <a:pt x="19470" y="10397"/>
                  <a:pt x="19216" y="10306"/>
                  <a:pt x="19012" y="10262"/>
                </a:cubicBezTo>
                <a:lnTo>
                  <a:pt x="18643" y="10182"/>
                </a:lnTo>
                <a:lnTo>
                  <a:pt x="18628" y="5704"/>
                </a:lnTo>
                <a:lnTo>
                  <a:pt x="18613" y="1230"/>
                </a:lnTo>
                <a:lnTo>
                  <a:pt x="12181" y="1230"/>
                </a:lnTo>
                <a:lnTo>
                  <a:pt x="5750" y="1230"/>
                </a:lnTo>
                <a:close/>
                <a:moveTo>
                  <a:pt x="4608" y="6367"/>
                </a:moveTo>
                <a:cubicBezTo>
                  <a:pt x="4711" y="6367"/>
                  <a:pt x="4837" y="6370"/>
                  <a:pt x="4997" y="6374"/>
                </a:cubicBezTo>
                <a:lnTo>
                  <a:pt x="5720" y="6386"/>
                </a:lnTo>
                <a:lnTo>
                  <a:pt x="5720" y="8157"/>
                </a:lnTo>
                <a:lnTo>
                  <a:pt x="5720" y="9928"/>
                </a:lnTo>
                <a:lnTo>
                  <a:pt x="5016" y="9938"/>
                </a:lnTo>
                <a:cubicBezTo>
                  <a:pt x="4253" y="9949"/>
                  <a:pt x="4201" y="9938"/>
                  <a:pt x="4000" y="9784"/>
                </a:cubicBezTo>
                <a:cubicBezTo>
                  <a:pt x="3816" y="9644"/>
                  <a:pt x="3873" y="9592"/>
                  <a:pt x="4220" y="9592"/>
                </a:cubicBezTo>
                <a:cubicBezTo>
                  <a:pt x="4602" y="9592"/>
                  <a:pt x="4833" y="9452"/>
                  <a:pt x="4833" y="9217"/>
                </a:cubicBezTo>
                <a:cubicBezTo>
                  <a:pt x="4833" y="9127"/>
                  <a:pt x="4795" y="9005"/>
                  <a:pt x="4745" y="8945"/>
                </a:cubicBezTo>
                <a:cubicBezTo>
                  <a:pt x="4665" y="8849"/>
                  <a:pt x="4666" y="8817"/>
                  <a:pt x="4753" y="8670"/>
                </a:cubicBezTo>
                <a:cubicBezTo>
                  <a:pt x="4842" y="8520"/>
                  <a:pt x="4842" y="8490"/>
                  <a:pt x="4757" y="8340"/>
                </a:cubicBezTo>
                <a:cubicBezTo>
                  <a:pt x="4669" y="8185"/>
                  <a:pt x="4669" y="8167"/>
                  <a:pt x="4776" y="8090"/>
                </a:cubicBezTo>
                <a:cubicBezTo>
                  <a:pt x="4951" y="7964"/>
                  <a:pt x="4993" y="7751"/>
                  <a:pt x="4875" y="7578"/>
                </a:cubicBezTo>
                <a:cubicBezTo>
                  <a:pt x="4819" y="7496"/>
                  <a:pt x="4772" y="7352"/>
                  <a:pt x="4772" y="7257"/>
                </a:cubicBezTo>
                <a:cubicBezTo>
                  <a:pt x="4772" y="7015"/>
                  <a:pt x="4597" y="6924"/>
                  <a:pt x="4121" y="6924"/>
                </a:cubicBezTo>
                <a:cubicBezTo>
                  <a:pt x="3913" y="6924"/>
                  <a:pt x="3727" y="6904"/>
                  <a:pt x="3707" y="6876"/>
                </a:cubicBezTo>
                <a:cubicBezTo>
                  <a:pt x="3651" y="6801"/>
                  <a:pt x="3845" y="6581"/>
                  <a:pt x="4072" y="6463"/>
                </a:cubicBezTo>
                <a:cubicBezTo>
                  <a:pt x="4206" y="6393"/>
                  <a:pt x="4301" y="6369"/>
                  <a:pt x="4608" y="6367"/>
                </a:cubicBezTo>
                <a:close/>
                <a:moveTo>
                  <a:pt x="2961" y="9467"/>
                </a:moveTo>
                <a:cubicBezTo>
                  <a:pt x="3027" y="9460"/>
                  <a:pt x="3061" y="9524"/>
                  <a:pt x="3094" y="9672"/>
                </a:cubicBezTo>
                <a:cubicBezTo>
                  <a:pt x="3119" y="9786"/>
                  <a:pt x="3223" y="9931"/>
                  <a:pt x="3368" y="10053"/>
                </a:cubicBezTo>
                <a:cubicBezTo>
                  <a:pt x="3641" y="10284"/>
                  <a:pt x="3980" y="10364"/>
                  <a:pt x="4681" y="10364"/>
                </a:cubicBezTo>
                <a:cubicBezTo>
                  <a:pt x="4938" y="10364"/>
                  <a:pt x="5148" y="10387"/>
                  <a:pt x="5172" y="10418"/>
                </a:cubicBezTo>
                <a:cubicBezTo>
                  <a:pt x="5270" y="10552"/>
                  <a:pt x="4417" y="11095"/>
                  <a:pt x="3608" y="11411"/>
                </a:cubicBezTo>
                <a:cubicBezTo>
                  <a:pt x="2951" y="11668"/>
                  <a:pt x="2915" y="11672"/>
                  <a:pt x="2770" y="11517"/>
                </a:cubicBezTo>
                <a:cubicBezTo>
                  <a:pt x="2554" y="11285"/>
                  <a:pt x="2488" y="10875"/>
                  <a:pt x="2569" y="10236"/>
                </a:cubicBezTo>
                <a:cubicBezTo>
                  <a:pt x="2632" y="9734"/>
                  <a:pt x="2659" y="9657"/>
                  <a:pt x="2797" y="9554"/>
                </a:cubicBezTo>
                <a:cubicBezTo>
                  <a:pt x="2868" y="9501"/>
                  <a:pt x="2921" y="9472"/>
                  <a:pt x="2961" y="9467"/>
                </a:cubicBezTo>
                <a:close/>
                <a:moveTo>
                  <a:pt x="18753" y="13291"/>
                </a:moveTo>
                <a:cubicBezTo>
                  <a:pt x="18794" y="13291"/>
                  <a:pt x="18847" y="13306"/>
                  <a:pt x="18913" y="13336"/>
                </a:cubicBezTo>
                <a:cubicBezTo>
                  <a:pt x="19028" y="13388"/>
                  <a:pt x="19039" y="13442"/>
                  <a:pt x="19039" y="13900"/>
                </a:cubicBezTo>
                <a:cubicBezTo>
                  <a:pt x="19039" y="14332"/>
                  <a:pt x="19022" y="14421"/>
                  <a:pt x="18913" y="14537"/>
                </a:cubicBezTo>
                <a:cubicBezTo>
                  <a:pt x="18658" y="14810"/>
                  <a:pt x="18613" y="14726"/>
                  <a:pt x="18613" y="13970"/>
                </a:cubicBezTo>
                <a:cubicBezTo>
                  <a:pt x="18613" y="13461"/>
                  <a:pt x="18632" y="13293"/>
                  <a:pt x="18753" y="132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D707E0-F9D9-984A-9647-1FC12D43A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BACKGROUND &amp; PURPOSE: Treating Retinopathy of Prematurity (ROP)"/>
          <p:cNvSpPr txBox="1">
            <a:spLocks noGrp="1"/>
          </p:cNvSpPr>
          <p:nvPr>
            <p:ph type="title" idx="4294967295"/>
          </p:nvPr>
        </p:nvSpPr>
        <p:spPr>
          <a:xfrm>
            <a:off x="249237" y="136525"/>
            <a:ext cx="864552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lang="en-US" dirty="0"/>
              <a:t>INTRODUCTION</a:t>
            </a:r>
            <a:r>
              <a:rPr lang="en-CA" dirty="0"/>
              <a:t>: </a:t>
            </a:r>
            <a:r>
              <a:rPr lang="en-CA" b="0" dirty="0"/>
              <a:t>Neovascular Age-Related Macular Degeneration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2" y="3633557"/>
            <a:ext cx="465815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414CF71-CF0A-4446-9E70-87A59EBA7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43" y="865634"/>
            <a:ext cx="468000" cy="46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FEC4E7E9-87C9-164B-892D-1F3557948962}"/>
              </a:ext>
            </a:extLst>
          </p:cNvPr>
          <p:cNvGrpSpPr/>
          <p:nvPr/>
        </p:nvGrpSpPr>
        <p:grpSpPr>
          <a:xfrm>
            <a:off x="7839535" y="760562"/>
            <a:ext cx="744028" cy="727664"/>
            <a:chOff x="0" y="0"/>
            <a:chExt cx="1118790" cy="1094184"/>
          </a:xfrm>
        </p:grpSpPr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A15A9D9C-2EE5-5449-94B0-DCE888BCF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4" t="80" b="112"/>
            <a:stretch>
              <a:fillRect/>
            </a:stretch>
          </p:blipFill>
          <p:spPr>
            <a:xfrm>
              <a:off x="303434" y="104165"/>
              <a:ext cx="268060" cy="27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554" extrusionOk="0">
                  <a:moveTo>
                    <a:pt x="10711" y="0"/>
                  </a:moveTo>
                  <a:cubicBezTo>
                    <a:pt x="6990" y="5"/>
                    <a:pt x="5109" y="777"/>
                    <a:pt x="2957" y="3109"/>
                  </a:cubicBezTo>
                  <a:cubicBezTo>
                    <a:pt x="1060" y="5165"/>
                    <a:pt x="207" y="7129"/>
                    <a:pt x="26" y="9955"/>
                  </a:cubicBezTo>
                  <a:cubicBezTo>
                    <a:pt x="-299" y="15044"/>
                    <a:pt x="2412" y="19398"/>
                    <a:pt x="6960" y="21042"/>
                  </a:cubicBezTo>
                  <a:cubicBezTo>
                    <a:pt x="8070" y="21443"/>
                    <a:pt x="9610" y="21597"/>
                    <a:pt x="11120" y="21544"/>
                  </a:cubicBezTo>
                  <a:cubicBezTo>
                    <a:pt x="12632" y="21491"/>
                    <a:pt x="14101" y="21204"/>
                    <a:pt x="15155" y="20727"/>
                  </a:cubicBezTo>
                  <a:cubicBezTo>
                    <a:pt x="17227" y="19789"/>
                    <a:pt x="19389" y="17702"/>
                    <a:pt x="20418" y="15577"/>
                  </a:cubicBezTo>
                  <a:cubicBezTo>
                    <a:pt x="21188" y="13986"/>
                    <a:pt x="21301" y="13417"/>
                    <a:pt x="21301" y="10741"/>
                  </a:cubicBezTo>
                  <a:cubicBezTo>
                    <a:pt x="21301" y="8299"/>
                    <a:pt x="21155" y="7389"/>
                    <a:pt x="20608" y="6187"/>
                  </a:cubicBezTo>
                  <a:cubicBezTo>
                    <a:pt x="19641" y="4065"/>
                    <a:pt x="17550" y="1915"/>
                    <a:pt x="15470" y="879"/>
                  </a:cubicBezTo>
                  <a:cubicBezTo>
                    <a:pt x="13899" y="97"/>
                    <a:pt x="13356" y="-3"/>
                    <a:pt x="1071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1F50580F-F5B3-E742-8C29-4BA89FF2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2"/>
            <a:stretch>
              <a:fillRect/>
            </a:stretch>
          </p:blipFill>
          <p:spPr>
            <a:xfrm>
              <a:off x="0" y="0"/>
              <a:ext cx="1118791" cy="109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8444" y="2703"/>
                  </a:moveTo>
                  <a:cubicBezTo>
                    <a:pt x="8730" y="2692"/>
                    <a:pt x="9042" y="2714"/>
                    <a:pt x="9133" y="2750"/>
                  </a:cubicBezTo>
                  <a:cubicBezTo>
                    <a:pt x="9295" y="2814"/>
                    <a:pt x="9296" y="2821"/>
                    <a:pt x="9264" y="3204"/>
                  </a:cubicBezTo>
                  <a:cubicBezTo>
                    <a:pt x="9234" y="3552"/>
                    <a:pt x="9249" y="3637"/>
                    <a:pt x="9402" y="3941"/>
                  </a:cubicBezTo>
                  <a:cubicBezTo>
                    <a:pt x="9628" y="4390"/>
                    <a:pt x="9947" y="4622"/>
                    <a:pt x="10436" y="4685"/>
                  </a:cubicBezTo>
                  <a:lnTo>
                    <a:pt x="10796" y="4732"/>
                  </a:lnTo>
                  <a:lnTo>
                    <a:pt x="10796" y="5147"/>
                  </a:lnTo>
                  <a:cubicBezTo>
                    <a:pt x="10793" y="5474"/>
                    <a:pt x="10751" y="5634"/>
                    <a:pt x="10612" y="5915"/>
                  </a:cubicBezTo>
                  <a:cubicBezTo>
                    <a:pt x="10384" y="6376"/>
                    <a:pt x="9837" y="6903"/>
                    <a:pt x="9409" y="7067"/>
                  </a:cubicBezTo>
                  <a:cubicBezTo>
                    <a:pt x="8474" y="7425"/>
                    <a:pt x="7577" y="7201"/>
                    <a:pt x="6896" y="6448"/>
                  </a:cubicBezTo>
                  <a:cubicBezTo>
                    <a:pt x="6476" y="5984"/>
                    <a:pt x="6306" y="5547"/>
                    <a:pt x="6306" y="4944"/>
                  </a:cubicBezTo>
                  <a:cubicBezTo>
                    <a:pt x="6306" y="4345"/>
                    <a:pt x="6471" y="3908"/>
                    <a:pt x="6881" y="3455"/>
                  </a:cubicBezTo>
                  <a:cubicBezTo>
                    <a:pt x="7351" y="2935"/>
                    <a:pt x="7780" y="2729"/>
                    <a:pt x="8444" y="270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3226EDA3-7098-E449-A0B0-6207BAF5D8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2774" y="1542577"/>
            <a:ext cx="596184" cy="51355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Intravitreal injections (IVI)…">
            <a:extLst>
              <a:ext uri="{FF2B5EF4-FFF2-40B4-BE49-F238E27FC236}">
                <a16:creationId xmlns:a16="http://schemas.microsoft.com/office/drawing/2014/main" id="{247320FF-1DEC-5249-B6E1-F689F4186CFF}"/>
              </a:ext>
            </a:extLst>
          </p:cNvPr>
          <p:cNvSpPr txBox="1"/>
          <p:nvPr/>
        </p:nvSpPr>
        <p:spPr>
          <a:xfrm>
            <a:off x="652229" y="1110923"/>
            <a:ext cx="7328184" cy="303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>
            <a:spAutoFit/>
          </a:bodyPr>
          <a:lstStyle/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Avenir Book" panose="02000503020000020003" pitchFamily="2" charset="0"/>
              </a:rPr>
              <a:t>nAMD</a:t>
            </a:r>
            <a:r>
              <a:rPr dirty="0">
                <a:latin typeface="Avenir Book" panose="02000503020000020003" pitchFamily="2" charset="0"/>
              </a:rPr>
              <a:t> Pathogenesis:</a:t>
            </a:r>
            <a:r>
              <a:rPr b="0" dirty="0">
                <a:latin typeface="Avenir Book" panose="02000503020000020003" pitchFamily="2" charset="0"/>
              </a:rPr>
              <a:t> vascular endothelial growth factor (VEGF) causes neovascularization and increased vascular permeability</a:t>
            </a:r>
            <a:r>
              <a:rPr b="0" baseline="31999" dirty="0">
                <a:latin typeface="Avenir Book" panose="02000503020000020003" pitchFamily="2" charset="0"/>
              </a:rPr>
              <a:t>9-12</a:t>
            </a:r>
            <a:endParaRPr b="0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venir Book" panose="02000503020000020003" pitchFamily="2" charset="0"/>
              </a:rPr>
              <a:t>Treatment:</a:t>
            </a:r>
            <a:r>
              <a:rPr b="0" dirty="0">
                <a:latin typeface="Avenir Book" panose="02000503020000020003" pitchFamily="2" charset="0"/>
              </a:rPr>
              <a:t> intravitreal injections (IVI) of anti-VEGF (ranibizumab, aflibercept, bevacizumab) 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venir Book" panose="02000503020000020003" pitchFamily="2" charset="0"/>
              </a:rPr>
              <a:t>Common Dosing: </a:t>
            </a:r>
            <a:r>
              <a:rPr b="0" dirty="0">
                <a:latin typeface="Avenir Book" panose="02000503020000020003" pitchFamily="2" charset="0"/>
              </a:rPr>
              <a:t>monthly, pro re nata (PRN), treat-and-extend (T&amp;E)</a:t>
            </a:r>
            <a:endParaRPr lang="en-CA" b="0" dirty="0">
              <a:latin typeface="Avenir Book" panose="02000503020000020003" pitchFamily="2" charset="0"/>
            </a:endParaRP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lang="en-CA" dirty="0">
              <a:latin typeface="Avenir Book" panose="02000503020000020003" pitchFamily="2" charset="0"/>
            </a:endParaRPr>
          </a:p>
          <a:p>
            <a:pPr>
              <a:defRPr sz="1600" u="sng">
                <a:latin typeface="Calibri"/>
                <a:ea typeface="Calibri"/>
                <a:cs typeface="Calibri"/>
                <a:sym typeface="Calibri"/>
              </a:defRPr>
            </a:pPr>
            <a:r>
              <a:rPr lang="en-CA" dirty="0">
                <a:latin typeface="Avenir Book" panose="02000503020000020003" pitchFamily="2" charset="0"/>
              </a:rPr>
              <a:t>Study Contributions</a:t>
            </a:r>
          </a:p>
          <a:p>
            <a:pPr marL="197550" indent="-197550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dirty="0">
                <a:latin typeface="Avenir Book" panose="02000503020000020003" pitchFamily="2" charset="0"/>
              </a:rPr>
              <a:t>No strong consensus on the optimal dosing strategy</a:t>
            </a:r>
            <a:r>
              <a:rPr lang="en-CA" baseline="31999" dirty="0">
                <a:latin typeface="Avenir Book" panose="02000503020000020003" pitchFamily="2" charset="0"/>
              </a:rPr>
              <a:t>15-16, 30-38</a:t>
            </a:r>
          </a:p>
          <a:p>
            <a:pPr marL="197550" indent="-197550">
              <a:buSzPct val="75000"/>
              <a:buFont typeface="Calibri"/>
              <a:buChar char="➤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CA" dirty="0">
                <a:latin typeface="Avenir Book" panose="02000503020000020003" pitchFamily="2" charset="0"/>
              </a:rPr>
              <a:t>Identifying the optimal dosing strategy may enhance treatment efficacy, promote adherence, confer cost savings, and reduce patient and clinic burden</a:t>
            </a:r>
            <a:r>
              <a:rPr lang="en-CA" baseline="31999" dirty="0">
                <a:latin typeface="Avenir Book" panose="02000503020000020003" pitchFamily="2" charset="0"/>
              </a:rPr>
              <a:t>22, 39</a:t>
            </a:r>
          </a:p>
          <a:p>
            <a:pPr marL="197550" indent="-197550" algn="l">
              <a:buSzPct val="75000"/>
              <a:buFont typeface="Calibri"/>
              <a:buChar char="➤"/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endParaRPr sz="1400" b="0" dirty="0">
              <a:latin typeface="Avenir Book" panose="02000503020000020003" pitchFamily="2" charset="0"/>
            </a:endParaRPr>
          </a:p>
        </p:txBody>
      </p:sp>
      <p:sp>
        <p:nvSpPr>
          <p:cNvPr id="20" name="Intravitreal injections (IVI)…">
            <a:extLst>
              <a:ext uri="{FF2B5EF4-FFF2-40B4-BE49-F238E27FC236}">
                <a16:creationId xmlns:a16="http://schemas.microsoft.com/office/drawing/2014/main" id="{016F9AA9-67EC-604E-B560-589CD722C815}"/>
              </a:ext>
            </a:extLst>
          </p:cNvPr>
          <p:cNvSpPr txBox="1"/>
          <p:nvPr/>
        </p:nvSpPr>
        <p:spPr>
          <a:xfrm>
            <a:off x="668268" y="3611832"/>
            <a:ext cx="7315147" cy="251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>
            <a:spAutoFit/>
          </a:bodyPr>
          <a:lstStyle/>
          <a:p>
            <a:pPr algn="l">
              <a:defRPr sz="1600" u="sng">
                <a:latin typeface="Calibri"/>
                <a:ea typeface="Calibri"/>
                <a:cs typeface="Calibri"/>
                <a:sym typeface="Calibri"/>
              </a:defRPr>
            </a:pPr>
            <a:endParaRPr sz="1400" baseline="31999" dirty="0">
              <a:latin typeface="Avenir Book" panose="02000503020000020003" pitchFamily="2" charset="0"/>
            </a:endParaRP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3D1873F7-7F5C-5645-A9B1-B95BFD87F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558" y="4511434"/>
            <a:ext cx="711819" cy="385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F15F3F91-22CE-CB49-8931-7DB931A34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9824" y="4011288"/>
            <a:ext cx="682480" cy="873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>
            <a:extLst>
              <a:ext uri="{FF2B5EF4-FFF2-40B4-BE49-F238E27FC236}">
                <a16:creationId xmlns:a16="http://schemas.microsoft.com/office/drawing/2014/main" id="{32CABBCC-7BFB-8143-B29A-91DB67CDCA78}"/>
              </a:ext>
            </a:extLst>
          </p:cNvPr>
          <p:cNvGrpSpPr/>
          <p:nvPr/>
        </p:nvGrpSpPr>
        <p:grpSpPr>
          <a:xfrm>
            <a:off x="7567631" y="3533699"/>
            <a:ext cx="711819" cy="673542"/>
            <a:chOff x="0" y="0"/>
            <a:chExt cx="711818" cy="673541"/>
          </a:xfrm>
        </p:grpSpPr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72EA07C9-39BF-0742-9A89-5EFADEFAF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r="60933"/>
            <a:stretch>
              <a:fillRect/>
            </a:stretch>
          </p:blipFill>
          <p:spPr>
            <a:xfrm>
              <a:off x="412781" y="3254"/>
              <a:ext cx="299038" cy="667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F14DC451-1E0D-FA49-96F1-74B44B07E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6259"/>
            <a:stretch>
              <a:fillRect/>
            </a:stretch>
          </p:blipFill>
          <p:spPr>
            <a:xfrm>
              <a:off x="0" y="0"/>
              <a:ext cx="415372" cy="673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727124-7423-D14B-9F15-63A05D6E6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4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2472F-373F-6048-96DD-EC3BF7B61C97}"/>
              </a:ext>
            </a:extLst>
          </p:cNvPr>
          <p:cNvSpPr txBox="1"/>
          <p:nvPr/>
        </p:nvSpPr>
        <p:spPr>
          <a:xfrm>
            <a:off x="0" y="2074985"/>
            <a:ext cx="914400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CA" dirty="0"/>
              <a:t>What evidence is available for T&amp;E dosing versus other treatment regimens?</a:t>
            </a:r>
          </a:p>
          <a:p>
            <a:pPr marL="342900" indent="-342900" algn="ctr">
              <a:buFont typeface="+mj-lt"/>
              <a:buAutoNum type="arabicPeriod"/>
            </a:pPr>
            <a:endParaRPr lang="en-CA" dirty="0"/>
          </a:p>
          <a:p>
            <a:pPr marL="342900" indent="-342900" algn="ctr">
              <a:buFont typeface="+mj-lt"/>
              <a:buAutoNum type="arabicPeriod"/>
            </a:pPr>
            <a:endParaRPr lang="en-CA" dirty="0"/>
          </a:p>
          <a:p>
            <a:pPr marL="342900" indent="-342900" algn="ctr">
              <a:buFont typeface="+mj-lt"/>
              <a:buAutoNum type="arabicPeriod"/>
            </a:pPr>
            <a:endParaRPr lang="en-CA" dirty="0"/>
          </a:p>
          <a:p>
            <a:pPr marL="342900" indent="-342900" algn="ctr">
              <a:buFont typeface="+mj-lt"/>
              <a:buAutoNum type="arabicPeriod"/>
            </a:pPr>
            <a:endParaRPr lang="en-CA" dirty="0"/>
          </a:p>
          <a:p>
            <a:pPr marL="342900" indent="-342900" algn="ctr">
              <a:buFont typeface="+mj-lt"/>
              <a:buAutoNum type="arabicPeriod"/>
            </a:pPr>
            <a:endParaRPr lang="en-CA" dirty="0"/>
          </a:p>
          <a:p>
            <a:pPr marL="342900" indent="-342900" algn="ctr">
              <a:buFont typeface="+mj-lt"/>
              <a:buAutoNum type="arabicPeriod"/>
            </a:pPr>
            <a:r>
              <a:rPr lang="en-CA" dirty="0"/>
              <a:t>What efficacy and safety conclusions can be drawn from these data?</a:t>
            </a:r>
          </a:p>
        </p:txBody>
      </p:sp>
      <p:sp>
        <p:nvSpPr>
          <p:cNvPr id="165" name="BACKGROUND &amp; PURPOSE: Treating Retinopathy of Prematurity (ROP)"/>
          <p:cNvSpPr txBox="1">
            <a:spLocks noGrp="1"/>
          </p:cNvSpPr>
          <p:nvPr>
            <p:ph type="title" idx="4294967295"/>
          </p:nvPr>
        </p:nvSpPr>
        <p:spPr>
          <a:xfrm>
            <a:off x="249237" y="136525"/>
            <a:ext cx="864552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lang="en-US" dirty="0"/>
              <a:t>RESEARCH QUESTIONS</a:t>
            </a:r>
            <a:endParaRPr lang="en-CA" b="0" dirty="0"/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33F4D877-5D47-7940-AB30-4F75AE5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54" y="684101"/>
            <a:ext cx="609601" cy="620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5896F545-9673-5B48-BC20-1444147BC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52" y="1415385"/>
            <a:ext cx="513559" cy="513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49BD3F28-DA8E-0345-A41F-A1218A6F7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560" y="3055127"/>
            <a:ext cx="454543" cy="503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027C43-FA1C-C44B-84FE-D1C554861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51233"/>
      </p:ext>
    </p:extLst>
  </p:cSld>
  <p:clrMapOvr>
    <a:masterClrMapping/>
  </p:clrMapOvr>
  <p:transition spd="med" advTm="15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METHODOLOGY: Systematic Review and Meta-Analysis"/>
          <p:cNvSpPr txBox="1">
            <a:spLocks noGrp="1"/>
          </p:cNvSpPr>
          <p:nvPr>
            <p:ph type="title" idx="4294967295"/>
          </p:nvPr>
        </p:nvSpPr>
        <p:spPr>
          <a:xfrm>
            <a:off x="249237" y="136525"/>
            <a:ext cx="864552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t>METHODOLOGY: </a:t>
            </a:r>
            <a:r>
              <a:rPr b="0"/>
              <a:t>Systematic Review and Meta-Analysis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44" y="865553"/>
            <a:ext cx="46585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8630" y="1779097"/>
            <a:ext cx="4191585" cy="216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E96828C-65D4-3A4B-86A3-41D726BB1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859" y="657695"/>
            <a:ext cx="711819" cy="71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23600A2-88CC-3D4A-85E6-C91728A4D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796" y="645543"/>
            <a:ext cx="670575" cy="67354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Databases: Ovid MEDLINE, Embase + Embase Classic, Cochrane CENTRAL…">
            <a:extLst>
              <a:ext uri="{FF2B5EF4-FFF2-40B4-BE49-F238E27FC236}">
                <a16:creationId xmlns:a16="http://schemas.microsoft.com/office/drawing/2014/main" id="{E02303DE-D8BC-9E40-8755-F23E51069821}"/>
              </a:ext>
            </a:extLst>
          </p:cNvPr>
          <p:cNvSpPr txBox="1"/>
          <p:nvPr/>
        </p:nvSpPr>
        <p:spPr>
          <a:xfrm>
            <a:off x="734096" y="1144450"/>
            <a:ext cx="4025471" cy="3616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ctr">
            <a:spAutoFit/>
          </a:bodyPr>
          <a:lstStyle/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b="1" dirty="0">
                <a:latin typeface="Avenir Book" panose="02000503020000020003" pitchFamily="2" charset="0"/>
              </a:rPr>
              <a:t>Databases: </a:t>
            </a:r>
            <a:r>
              <a:rPr sz="1200" dirty="0">
                <a:latin typeface="Avenir Book" panose="02000503020000020003" pitchFamily="2" charset="0"/>
              </a:rPr>
              <a:t>Ovid MEDLINE, </a:t>
            </a:r>
            <a:r>
              <a:rPr lang="en-CA" sz="1200" dirty="0">
                <a:latin typeface="Avenir Book" panose="02000503020000020003" pitchFamily="2" charset="0"/>
              </a:rPr>
              <a:t>EMBASE</a:t>
            </a:r>
            <a:r>
              <a:rPr sz="1200" dirty="0">
                <a:latin typeface="Avenir Book" panose="02000503020000020003" pitchFamily="2" charset="0"/>
              </a:rPr>
              <a:t>, Cochrane CENTRAL, Google Scholar</a:t>
            </a:r>
            <a:endParaRPr sz="12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b="1" dirty="0">
                <a:latin typeface="Avenir Book" panose="02000503020000020003" pitchFamily="2" charset="0"/>
              </a:rPr>
              <a:t>Inclusion: </a:t>
            </a:r>
            <a:r>
              <a:rPr sz="1200" dirty="0">
                <a:latin typeface="Avenir Book" panose="02000503020000020003" pitchFamily="2" charset="0"/>
              </a:rPr>
              <a:t>(1) English, peer-reviewed RCTs; (2) </a:t>
            </a:r>
            <a:r>
              <a:rPr sz="1200" dirty="0" err="1">
                <a:latin typeface="Avenir Book" panose="02000503020000020003" pitchFamily="2" charset="0"/>
              </a:rPr>
              <a:t>nAMD</a:t>
            </a:r>
            <a:r>
              <a:rPr sz="1200" dirty="0">
                <a:latin typeface="Avenir Book" panose="02000503020000020003" pitchFamily="2" charset="0"/>
              </a:rPr>
              <a:t> eyes; (3) reported comparative efficacy or safety outcomes between T&amp;E and ≥1 other dosing strategy</a:t>
            </a:r>
            <a:endParaRPr sz="12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CA" sz="1200" b="1" dirty="0">
                <a:latin typeface="Avenir Book" panose="02000503020000020003" pitchFamily="2" charset="0"/>
              </a:rPr>
              <a:t>Outcomes</a:t>
            </a:r>
            <a:r>
              <a:rPr sz="1200" b="1" dirty="0">
                <a:latin typeface="Avenir Book" panose="02000503020000020003" pitchFamily="2" charset="0"/>
              </a:rPr>
              <a:t>: </a:t>
            </a:r>
            <a:r>
              <a:rPr sz="1200" dirty="0">
                <a:latin typeface="Avenir Book" panose="02000503020000020003" pitchFamily="2" charset="0"/>
              </a:rPr>
              <a:t>mean number of clinic visits, best corrected visual acuity (BCVA), central subfield thickness (CSFT), presence of intraretinal/subretinal fluid (IRF/SRF), length of follow-up, adverse events (AE)</a:t>
            </a:r>
            <a:endParaRPr sz="12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b="1" dirty="0">
                <a:latin typeface="Avenir Book" panose="02000503020000020003" pitchFamily="2" charset="0"/>
              </a:rPr>
              <a:t>Critical Appraisal: </a:t>
            </a:r>
            <a:r>
              <a:rPr sz="1200" dirty="0">
                <a:latin typeface="Avenir Book" panose="02000503020000020003" pitchFamily="2" charset="0"/>
              </a:rPr>
              <a:t>(1) Cochrane </a:t>
            </a:r>
            <a:r>
              <a:rPr sz="1200" dirty="0" err="1">
                <a:latin typeface="Avenir Book" panose="02000503020000020003" pitchFamily="2" charset="0"/>
              </a:rPr>
              <a:t>RoB</a:t>
            </a:r>
            <a:r>
              <a:rPr sz="1200" dirty="0">
                <a:latin typeface="Avenir Book" panose="02000503020000020003" pitchFamily="2" charset="0"/>
              </a:rPr>
              <a:t> 2 tool;</a:t>
            </a:r>
            <a:r>
              <a:rPr sz="1200" baseline="31999" dirty="0">
                <a:latin typeface="Avenir Book" panose="02000503020000020003" pitchFamily="2" charset="0"/>
              </a:rPr>
              <a:t>40-41</a:t>
            </a:r>
            <a:r>
              <a:rPr sz="1200" dirty="0">
                <a:latin typeface="Avenir Book" panose="02000503020000020003" pitchFamily="2" charset="0"/>
              </a:rPr>
              <a:t> (2) Grading of Recommendations, Assessment, Development and Evaluation (GRADE)</a:t>
            </a:r>
            <a:r>
              <a:rPr sz="1200" baseline="31999" dirty="0">
                <a:latin typeface="Avenir Book" panose="02000503020000020003" pitchFamily="2" charset="0"/>
              </a:rPr>
              <a:t>42</a:t>
            </a:r>
            <a:endParaRPr sz="12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CA"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00" dirty="0">
              <a:latin typeface="Avenir Book" panose="02000503020000020003" pitchFamily="2" charset="0"/>
              <a:ea typeface="Proxima Nova Light"/>
              <a:cs typeface="Proxima Nova Light"/>
              <a:sym typeface="Proxima Nova Light"/>
            </a:endParaRPr>
          </a:p>
          <a:p>
            <a:pPr defTabSz="190494">
              <a:defRPr sz="16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b="1" dirty="0">
                <a:latin typeface="Avenir Book" panose="02000503020000020003" pitchFamily="2" charset="0"/>
              </a:rPr>
              <a:t>Data Analysis: </a:t>
            </a:r>
            <a:r>
              <a:rPr sz="1200" dirty="0">
                <a:latin typeface="Avenir Book" panose="02000503020000020003" pitchFamily="2" charset="0"/>
              </a:rPr>
              <a:t>Inverse variance method for continuous data</a:t>
            </a:r>
            <a:r>
              <a:rPr lang="en-US" sz="1200" dirty="0">
                <a:latin typeface="Avenir Book" panose="02000503020000020003" pitchFamily="2" charset="0"/>
              </a:rPr>
              <a:t>. </a:t>
            </a:r>
            <a:r>
              <a:rPr sz="1200" dirty="0">
                <a:latin typeface="Avenir Book" panose="02000503020000020003" pitchFamily="2" charset="0"/>
              </a:rPr>
              <a:t>Mantel-Haenszel for categorical </a:t>
            </a:r>
            <a:r>
              <a:rPr lang="en-US" sz="1200" dirty="0">
                <a:latin typeface="Avenir Book" panose="02000503020000020003" pitchFamily="2" charset="0"/>
              </a:rPr>
              <a:t>data</a:t>
            </a:r>
            <a:r>
              <a:rPr sz="1200" dirty="0">
                <a:latin typeface="Avenir Book" panose="02000503020000020003" pitchFamily="2" charset="0"/>
              </a:rPr>
              <a:t>. </a:t>
            </a:r>
            <a:r>
              <a:rPr lang="en-CA" sz="1200" dirty="0">
                <a:latin typeface="Avenir Book" panose="02000503020000020003" pitchFamily="2" charset="0"/>
              </a:rPr>
              <a:t>Random effects model in all cases. </a:t>
            </a:r>
            <a:endParaRPr sz="1200" dirty="0">
              <a:latin typeface="Avenir Book" panose="02000503020000020003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F75282-D661-3445-80AC-E8DA83171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6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SULTS: Baseline Data"/>
          <p:cNvSpPr txBox="1">
            <a:spLocks noGrp="1"/>
          </p:cNvSpPr>
          <p:nvPr>
            <p:ph type="title" idx="4294967295"/>
          </p:nvPr>
        </p:nvSpPr>
        <p:spPr>
          <a:xfrm>
            <a:off x="258762" y="136525"/>
            <a:ext cx="771207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t>RESULTS: </a:t>
            </a:r>
            <a:r>
              <a:rPr b="0"/>
              <a:t>Baseline Data</a:t>
            </a:r>
          </a:p>
        </p:txBody>
      </p:sp>
      <p:sp>
        <p:nvSpPr>
          <p:cNvPr id="176" name="777 articles identified"/>
          <p:cNvSpPr txBox="1"/>
          <p:nvPr/>
        </p:nvSpPr>
        <p:spPr>
          <a:xfrm>
            <a:off x="679106" y="839342"/>
            <a:ext cx="8312493" cy="4500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numCol="1" anchor="ctr">
            <a:noAutofit/>
          </a:bodyPr>
          <a:lstStyle/>
          <a:p>
            <a:pPr algn="ctr" defTabSz="190500">
              <a:defRPr sz="2000">
                <a:solidFill>
                  <a:srgbClr val="212121"/>
                </a:solidFill>
              </a:defRPr>
            </a:pPr>
            <a:r>
              <a:rPr lang="en-US" dirty="0">
                <a:latin typeface="Avenir Book" panose="02000503020000020003" pitchFamily="2" charset="0"/>
              </a:rPr>
              <a:t>1974</a:t>
            </a:r>
            <a:r>
              <a:rPr dirty="0">
                <a:latin typeface="Avenir Book" panose="02000503020000020003" pitchFamily="2" charset="0"/>
              </a:rPr>
              <a:t> </a:t>
            </a:r>
            <a:r>
              <a:rPr sz="1400" dirty="0">
                <a:latin typeface="Avenir Book" panose="02000503020000020003" pitchFamily="2" charset="0"/>
              </a:rPr>
              <a:t>articles identified</a:t>
            </a:r>
            <a:r>
              <a:rPr lang="en-US" sz="1400" dirty="0">
                <a:latin typeface="Avenir Book" panose="02000503020000020003" pitchFamily="2" charset="0"/>
              </a:rPr>
              <a:t>     </a:t>
            </a:r>
            <a:r>
              <a:rPr lang="en-CA" sz="2000" dirty="0">
                <a:latin typeface="Avenir Book" panose="02000503020000020003" pitchFamily="2" charset="0"/>
              </a:rPr>
              <a:t>41</a:t>
            </a:r>
            <a:r>
              <a:rPr lang="en-CA" sz="1400" dirty="0">
                <a:latin typeface="Avenir Book" panose="02000503020000020003" pitchFamily="2" charset="0"/>
              </a:rPr>
              <a:t> full-text reviews</a:t>
            </a:r>
            <a:r>
              <a:rPr lang="en-US" sz="1400" dirty="0">
                <a:latin typeface="Avenir Book" panose="02000503020000020003" pitchFamily="2" charset="0"/>
              </a:rPr>
              <a:t>     </a:t>
            </a:r>
            <a:r>
              <a:rPr lang="en-CA" sz="2000" dirty="0">
                <a:latin typeface="Avenir Book" panose="02000503020000020003" pitchFamily="2" charset="0"/>
              </a:rPr>
              <a:t>6</a:t>
            </a:r>
            <a:r>
              <a:rPr lang="en-CA" sz="1400" dirty="0">
                <a:latin typeface="Avenir Book" panose="02000503020000020003" pitchFamily="2" charset="0"/>
              </a:rPr>
              <a:t> RCTs included     </a:t>
            </a:r>
            <a:r>
              <a:rPr lang="en-CA" sz="2000" dirty="0">
                <a:latin typeface="Avenir Book" panose="02000503020000020003" pitchFamily="2" charset="0"/>
              </a:rPr>
              <a:t>1697</a:t>
            </a:r>
            <a:r>
              <a:rPr lang="en-CA" sz="1400" dirty="0">
                <a:latin typeface="Avenir Book" panose="02000503020000020003" pitchFamily="2" charset="0"/>
              </a:rPr>
              <a:t> baseline eyes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9" y="641757"/>
            <a:ext cx="469901" cy="4699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3" name="Table"/>
          <p:cNvGraphicFramePr/>
          <p:nvPr>
            <p:extLst>
              <p:ext uri="{D42A27DB-BD31-4B8C-83A1-F6EECF244321}">
                <p14:modId xmlns:p14="http://schemas.microsoft.com/office/powerpoint/2010/main" val="2375221852"/>
              </p:ext>
            </p:extLst>
          </p:nvPr>
        </p:nvGraphicFramePr>
        <p:xfrm>
          <a:off x="144146" y="1791783"/>
          <a:ext cx="8855707" cy="310102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2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3281">
                <a:tc gridSpan="6"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sz="1600" b="1">
                          <a:solidFill>
                            <a:srgbClr val="322062"/>
                          </a:solidFill>
                        </a:rPr>
                        <a:t>Baseline Demographic Summary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260"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Age (years)</a:t>
                      </a:r>
                      <a:endParaRPr sz="1550" b="1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5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77.3 </a:t>
                      </a:r>
                      <a:r>
                        <a:rPr lang="en-C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± 1.9</a:t>
                      </a:r>
                      <a:endParaRPr sz="15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BCVA (ETDRS Letters)</a:t>
                      </a:r>
                      <a:endParaRPr sz="1550" b="1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CA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59.1 ± 1.6</a:t>
                      </a:r>
                      <a:endParaRPr sz="1550" b="0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642"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Sex (% Female)</a:t>
                      </a:r>
                      <a:endParaRPr sz="1550" b="1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56.9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± 5.6</a:t>
                      </a:r>
                      <a:endParaRPr lang="en-US" sz="15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CSFT (</a:t>
                      </a:r>
                      <a:r>
                        <a:rPr lang="el-GR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μ</a:t>
                      </a: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m)</a:t>
                      </a:r>
                      <a:endParaRPr sz="1550" b="1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l-GR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422.3 ± 76.8</a:t>
                      </a:r>
                      <a:endParaRPr lang="en-US" sz="1550" b="0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655"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Treatment (n Eyes)</a:t>
                      </a:r>
                      <a:endParaRPr sz="1550" b="1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T&amp;E: 781</a:t>
                      </a:r>
                    </a:p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Monthly: 663</a:t>
                      </a:r>
                    </a:p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PRN: 130</a:t>
                      </a:r>
                    </a:p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Bimonthly: 123</a:t>
                      </a:r>
                      <a:endParaRPr sz="1550" b="0" i="0" u="none" strike="noStrike" cap="none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Tx/>
                        <a:latin typeface="Avenir Book" panose="02000503020000020003" pitchFamily="2" charset="0"/>
                        <a:cs typeface="Arial"/>
                        <a:sym typeface="Arial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50">
                          <a:solidFill>
                            <a:srgbClr val="424242"/>
                          </a:solidFill>
                        </a:defRPr>
                      </a:pPr>
                      <a:endParaRPr/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1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Anti-VEGF Agent (%)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Ranibizumab: 97.5</a:t>
                      </a:r>
                    </a:p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Aflibercept: 2.5</a:t>
                      </a:r>
                    </a:p>
                    <a:p>
                      <a:pPr marL="0" marR="0" indent="0" algn="l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550" b="0" i="0" u="none" strike="noStrike" cap="none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Tx/>
                          <a:latin typeface="Avenir Book" panose="02000503020000020003" pitchFamily="2" charset="0"/>
                          <a:cs typeface="Arial"/>
                          <a:sym typeface="Arial"/>
                        </a:rPr>
                        <a:t>Bevacizumab: 0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Line"/>
          <p:cNvSpPr/>
          <p:nvPr/>
        </p:nvSpPr>
        <p:spPr>
          <a:xfrm>
            <a:off x="-37038" y="1615366"/>
            <a:ext cx="9218076" cy="1"/>
          </a:xfrm>
          <a:prstGeom prst="line">
            <a:avLst/>
          </a:prstGeom>
          <a:ln w="25400">
            <a:solidFill>
              <a:srgbClr val="4C7BBB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F5ED2B-7B72-F447-A033-05B8091CE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8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SULTS: Efficacy Outcomes"/>
          <p:cNvSpPr txBox="1">
            <a:spLocks noGrp="1"/>
          </p:cNvSpPr>
          <p:nvPr>
            <p:ph type="title" idx="4294967295"/>
          </p:nvPr>
        </p:nvSpPr>
        <p:spPr>
          <a:xfrm>
            <a:off x="258762" y="136525"/>
            <a:ext cx="771207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dirty="0"/>
              <a:t>RESULTS: </a:t>
            </a:r>
            <a:r>
              <a:rPr lang="en-US" b="0" dirty="0"/>
              <a:t>GRADE for T&amp;E vs. Monthly, Bimonthly, &amp; PRN Dosing (Efficacy Outcomes)</a:t>
            </a:r>
            <a:endParaRPr b="0" dirty="0"/>
          </a:p>
        </p:txBody>
      </p:sp>
      <p:graphicFrame>
        <p:nvGraphicFramePr>
          <p:cNvPr id="189" name="Table"/>
          <p:cNvGraphicFramePr/>
          <p:nvPr>
            <p:extLst>
              <p:ext uri="{D42A27DB-BD31-4B8C-83A1-F6EECF244321}">
                <p14:modId xmlns:p14="http://schemas.microsoft.com/office/powerpoint/2010/main" val="2244702431"/>
              </p:ext>
            </p:extLst>
          </p:nvPr>
        </p:nvGraphicFramePr>
        <p:xfrm>
          <a:off x="90038" y="1512000"/>
          <a:ext cx="8963923" cy="354191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568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699">
                  <a:extLst>
                    <a:ext uri="{9D8B030D-6E8A-4147-A177-3AD203B41FA5}">
                      <a16:colId xmlns:a16="http://schemas.microsoft.com/office/drawing/2014/main" val="3757605005"/>
                    </a:ext>
                  </a:extLst>
                </a:gridCol>
              </a:tblGrid>
              <a:tr h="311036"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sz="1400" b="1" dirty="0" err="1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Outcom</a:t>
                      </a:r>
                      <a:r>
                        <a:rPr lang="en-CA"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e</a:t>
                      </a:r>
                      <a:r>
                        <a:rPr lang="en-US"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 (at last F/U)</a:t>
                      </a:r>
                      <a:endParaRPr sz="1400" b="1" dirty="0">
                        <a:solidFill>
                          <a:srgbClr val="32206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600" b="1">
                          <a:solidFill>
                            <a:srgbClr val="322062"/>
                          </a:solidFill>
                        </a:defRPr>
                      </a:pPr>
                      <a:r>
                        <a:rPr lang="en-US" sz="1400" dirty="0">
                          <a:latin typeface="Avenir Book" panose="02000503020000020003" pitchFamily="2" charset="0"/>
                        </a:rPr>
                        <a:t>WMD</a:t>
                      </a:r>
                      <a:r>
                        <a:rPr lang="en-CA" sz="14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†</a:t>
                      </a:r>
                      <a:r>
                        <a:rPr lang="en-US" sz="1400" dirty="0">
                          <a:latin typeface="Avenir Book" panose="02000503020000020003" pitchFamily="2" charset="0"/>
                        </a:rPr>
                        <a:t> [95% CI]</a:t>
                      </a:r>
                      <a:endParaRPr sz="1400" baseline="31999" dirty="0"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P Value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lang="en-US"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GRADE</a:t>
                      </a:r>
                      <a:endParaRPr sz="1400" b="1" dirty="0">
                        <a:solidFill>
                          <a:srgbClr val="32206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8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Mean ∆ in BCVA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Monthly:  –0.62 [–2.12, 0.87]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Bimonthly: 0.30 [– 3.49, 4.09]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PRN: 0.05 [–3.55, 3.66]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0.41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0.88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0.98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Moderate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Low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Low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Mean ∆ in CSFT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Monthly: 5.30 [–10.67, 21.26]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Bimonthly: –18.91 [–46.41, 8.60]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–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0.52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0.18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–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Moderate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Low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–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5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Mean # of anti-VEGF IVIs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Monthly: –4.52 [–6.66, –2.39]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Bimonthly: 0.61 [–1.55, 2.76]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PRN: 1.81 [1.12, 2.51]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&lt;0.0001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0.58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&lt;0.00001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A.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Moderate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B. Low</a:t>
                      </a:r>
                    </a:p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C. </a:t>
                      </a:r>
                      <a:r>
                        <a:rPr lang="en-US" sz="1400" b="1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138">
                <a:tc gridSpan="3"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Notes:</a:t>
                      </a:r>
                      <a:r>
                        <a:rPr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 95% CI = 95% confidence interval; 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anti-VEGF = anti-vascular endothelial growth factor; BCVA = best corrected visual acuity; CSFT = central subfield thickness; GRADE = </a:t>
                      </a:r>
                      <a:r>
                        <a:rPr lang="en-CA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Grading of Recommendations, Assessment, Development and Evaluation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; </a:t>
                      </a:r>
                      <a:r>
                        <a:rPr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IVI = intravitreal injection; WMD = weighted mean difference.</a:t>
                      </a:r>
                    </a:p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Footnotes:</a:t>
                      </a:r>
                    </a:p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lang="en-CA" sz="11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†</a:t>
                      </a:r>
                      <a:r>
                        <a:rPr lang="en-CA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For the BCVA and CSFT, a WMD &gt; 0 favours T&amp;E over its respective comparator.</a:t>
                      </a:r>
                    </a:p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lang="en-CA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 For the mean number of anti-VEGF IVIs administered, a WMD &lt; 0 indicates fewer IVIs.</a:t>
                      </a: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endParaRPr sz="1100" dirty="0"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9" y="641757"/>
            <a:ext cx="46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93DE02-2AA7-9A4A-A601-F3168CB99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8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SULTS: Efficacy Outcomes"/>
          <p:cNvSpPr txBox="1">
            <a:spLocks noGrp="1"/>
          </p:cNvSpPr>
          <p:nvPr>
            <p:ph type="title" idx="4294967295"/>
          </p:nvPr>
        </p:nvSpPr>
        <p:spPr>
          <a:xfrm>
            <a:off x="258762" y="136525"/>
            <a:ext cx="7712076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dirty="0"/>
              <a:t>RESULTS: </a:t>
            </a:r>
            <a:r>
              <a:rPr lang="en-US" b="0" dirty="0"/>
              <a:t>GRADE for T&amp;E vs. Monthly (Safety Outcomes)</a:t>
            </a:r>
            <a:r>
              <a:rPr lang="en-US" dirty="0"/>
              <a:t> </a:t>
            </a:r>
            <a:endParaRPr b="0" dirty="0"/>
          </a:p>
        </p:txBody>
      </p:sp>
      <p:graphicFrame>
        <p:nvGraphicFramePr>
          <p:cNvPr id="189" name="Table"/>
          <p:cNvGraphicFramePr/>
          <p:nvPr>
            <p:extLst>
              <p:ext uri="{D42A27DB-BD31-4B8C-83A1-F6EECF244321}">
                <p14:modId xmlns:p14="http://schemas.microsoft.com/office/powerpoint/2010/main" val="4146642890"/>
              </p:ext>
            </p:extLst>
          </p:nvPr>
        </p:nvGraphicFramePr>
        <p:xfrm>
          <a:off x="90038" y="1512000"/>
          <a:ext cx="8935430" cy="35826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55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4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680">
                  <a:extLst>
                    <a:ext uri="{9D8B030D-6E8A-4147-A177-3AD203B41FA5}">
                      <a16:colId xmlns:a16="http://schemas.microsoft.com/office/drawing/2014/main" val="3757605005"/>
                    </a:ext>
                  </a:extLst>
                </a:gridCol>
              </a:tblGrid>
              <a:tr h="293050"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lang="en-US"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Ocular Adverse Event (at last F/U)</a:t>
                      </a:r>
                      <a:endParaRPr sz="1400" b="1" dirty="0">
                        <a:solidFill>
                          <a:srgbClr val="32206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600" b="1">
                          <a:solidFill>
                            <a:srgbClr val="322062"/>
                          </a:solidFill>
                        </a:defRPr>
                      </a:pPr>
                      <a:r>
                        <a:rPr lang="en-US" sz="1400" dirty="0">
                          <a:latin typeface="Avenir Book" panose="02000503020000020003" pitchFamily="2" charset="0"/>
                        </a:rPr>
                        <a:t>RR</a:t>
                      </a:r>
                      <a:r>
                        <a:rPr lang="en-CA" sz="14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†</a:t>
                      </a:r>
                      <a:r>
                        <a:rPr lang="en-US" sz="1400" dirty="0">
                          <a:latin typeface="Avenir Book" panose="02000503020000020003" pitchFamily="2" charset="0"/>
                        </a:rPr>
                        <a:t> [95% CI]</a:t>
                      </a:r>
                      <a:endParaRPr sz="1400" baseline="31999" dirty="0"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P Value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60412">
                        <a:defRPr sz="1800"/>
                      </a:pPr>
                      <a:r>
                        <a:rPr lang="en-US" sz="1400" b="1" dirty="0">
                          <a:solidFill>
                            <a:srgbClr val="322062"/>
                          </a:solidFill>
                          <a:latin typeface="Avenir Book" panose="02000503020000020003" pitchFamily="2" charset="0"/>
                        </a:rPr>
                        <a:t>GRADE</a:t>
                      </a:r>
                      <a:endParaRPr sz="1400" b="1" dirty="0">
                        <a:solidFill>
                          <a:srgbClr val="32206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5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Eye Pain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1.26 [0.53, 2.99]</a:t>
                      </a:r>
                      <a:endParaRPr sz="1400" b="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0.60</a:t>
                      </a:r>
                      <a:endParaRPr sz="1400" b="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  <a:endParaRPr sz="1400" b="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05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Subconjunctival Hemorrhage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0.81 [0.50, 1.33]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0.40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Moderate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IOP Elevation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0.89 [0.58, 1.39]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0.62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653306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Cataract (Development/Progression)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1.24 [0.44, 3.52]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0.68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457438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Post. Vit. Detachment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0.89 [0.42, 1.92]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0.77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653334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↓ BCVA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1.42 [0.54, 3.71]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0.47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696867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Retinal Pigment Epithelium Tear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1.42 [0.23, 8.65]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0.70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Moderate</a:t>
                      </a:r>
                    </a:p>
                  </a:txBody>
                  <a:tcPr marL="38100" marR="38100" marT="38100" marB="38100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noFill/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901847"/>
                  </a:ext>
                </a:extLst>
              </a:tr>
              <a:tr h="29634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en-US" sz="140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Unspecified Serious Ocular AE</a:t>
                      </a:r>
                      <a:endParaRPr sz="1400" dirty="0">
                        <a:solidFill>
                          <a:srgbClr val="424242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solidFill>
                            <a:srgbClr val="424242"/>
                          </a:solidFill>
                        </a:defRPr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0.66 [0.17, 2.55]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0.55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400" b="0" dirty="0">
                          <a:solidFill>
                            <a:srgbClr val="424242"/>
                          </a:solidFill>
                          <a:latin typeface="Avenir Book" panose="02000503020000020003" pitchFamily="2" charset="0"/>
                        </a:rPr>
                        <a:t>Low</a:t>
                      </a: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5422">
                <a:tc gridSpan="3"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Notes:</a:t>
                      </a:r>
                      <a:r>
                        <a:rPr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 95% CI = 95% confidence interval; 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AE = adverse event; anti-VEGF = anti-vascular endothelial growth factor; BCVA = best corrected visual acuity; CSFT = central subfield thickness; GRADE = </a:t>
                      </a:r>
                      <a:r>
                        <a:rPr lang="en-CA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Grading of Recommendations, Assessment, Development and Evaluation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; </a:t>
                      </a:r>
                      <a:r>
                        <a:rPr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IVI = intravitreal injection; 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RR</a:t>
                      </a:r>
                      <a:r>
                        <a:rPr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 = </a:t>
                      </a: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risk ratio.</a:t>
                      </a: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Book" panose="02000503020000020003" pitchFamily="2" charset="0"/>
                      </a:endParaRPr>
                    </a:p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Footnotes:</a:t>
                      </a:r>
                    </a:p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r>
                        <a:rPr lang="en-CA" sz="11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†</a:t>
                      </a:r>
                      <a:r>
                        <a:rPr lang="en-CA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Book" panose="02000503020000020003" pitchFamily="2" charset="0"/>
                        </a:rPr>
                        <a:t>For the safety outcomes, an RR &lt; 1 indicates reduced risk for that specific adverse event in T&amp;E eyes.</a:t>
                      </a:r>
                      <a:endParaRPr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424242"/>
                          </a:solidFill>
                        </a:defRPr>
                      </a:pPr>
                      <a:endParaRPr sz="1100" dirty="0">
                        <a:latin typeface="Avenir Book" panose="02000503020000020003" pitchFamily="2" charset="0"/>
                      </a:endParaRPr>
                    </a:p>
                  </a:txBody>
                  <a:tcPr marL="38100" marR="38100" marT="38100" marB="381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9" y="641757"/>
            <a:ext cx="46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44AF3D-1F83-0B48-AA1E-A9EDCCE30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50403"/>
      </p:ext>
    </p:extLst>
  </p:cSld>
  <p:clrMapOvr>
    <a:masterClrMapping/>
  </p:clrMapOvr>
  <p:transition spd="med" advTm="9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SCUSSION: Potential but Uncontrollable Confounding"/>
          <p:cNvSpPr txBox="1">
            <a:spLocks noGrp="1"/>
          </p:cNvSpPr>
          <p:nvPr>
            <p:ph type="title" idx="4294967295"/>
          </p:nvPr>
        </p:nvSpPr>
        <p:spPr>
          <a:xfrm>
            <a:off x="230187" y="136525"/>
            <a:ext cx="7740651" cy="31750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 defTabSz="608330">
              <a:defRPr sz="1600" b="1">
                <a:solidFill>
                  <a:srgbClr val="F2F2F2"/>
                </a:solidFill>
              </a:defRPr>
            </a:pPr>
            <a:r>
              <a:rPr dirty="0"/>
              <a:t>DISCUSSION: </a:t>
            </a:r>
            <a:r>
              <a:rPr lang="en-US" b="0" dirty="0"/>
              <a:t>Efficacy and Safety Comparisons</a:t>
            </a:r>
            <a:endParaRPr b="0" dirty="0"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2" y="641757"/>
            <a:ext cx="465815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159477-2B53-394E-B056-4A54F41265BB}"/>
              </a:ext>
            </a:extLst>
          </p:cNvPr>
          <p:cNvGrpSpPr/>
          <p:nvPr/>
        </p:nvGrpSpPr>
        <p:grpSpPr>
          <a:xfrm>
            <a:off x="997978" y="1255703"/>
            <a:ext cx="3541222" cy="900000"/>
            <a:chOff x="997978" y="1255703"/>
            <a:chExt cx="3541222" cy="900000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B719B626-4930-CF41-85A6-5A9E9E36D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8235"/>
            <a:stretch>
              <a:fillRect/>
            </a:stretch>
          </p:blipFill>
          <p:spPr>
            <a:xfrm>
              <a:off x="997978" y="1255703"/>
              <a:ext cx="629177" cy="90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EBF795-E210-2947-BAEE-5A7A90C497F5}"/>
                </a:ext>
              </a:extLst>
            </p:cNvPr>
            <p:cNvSpPr txBox="1"/>
            <p:nvPr/>
          </p:nvSpPr>
          <p:spPr>
            <a:xfrm>
              <a:off x="1846800" y="1388534"/>
              <a:ext cx="26924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venir Book" panose="02000503020000020003" pitchFamily="2" charset="0"/>
                  <a:sym typeface="Arial"/>
                </a:rPr>
                <a:t>No significant ∆ in BCVA improvement</a:t>
              </a:r>
              <a:r>
                <a:rPr lang="en-CA" baseline="30000" dirty="0"/>
                <a:t>†</a:t>
              </a:r>
              <a:endParaRPr kumimoji="0" lang="en-US" sz="1800" b="0" i="0" u="none" strike="noStrike" cap="none" spc="0" normalizeH="0" baseline="300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venir Book" panose="02000503020000020003" pitchFamily="2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6DDF5E-BD0D-4549-A91D-EB45B943D2D9}"/>
              </a:ext>
            </a:extLst>
          </p:cNvPr>
          <p:cNvGrpSpPr/>
          <p:nvPr/>
        </p:nvGrpSpPr>
        <p:grpSpPr>
          <a:xfrm>
            <a:off x="4845600" y="1254667"/>
            <a:ext cx="3959600" cy="900000"/>
            <a:chOff x="4845600" y="1254667"/>
            <a:chExt cx="3959600" cy="900000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2E18D29A-8B0A-8542-8A24-4F7793EB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600" y="1254667"/>
              <a:ext cx="1037321" cy="90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15F76-E7BE-EC46-854A-4EE52A8566F3}"/>
                </a:ext>
              </a:extLst>
            </p:cNvPr>
            <p:cNvSpPr txBox="1"/>
            <p:nvPr/>
          </p:nvSpPr>
          <p:spPr>
            <a:xfrm>
              <a:off x="6112800" y="1387867"/>
              <a:ext cx="2692400" cy="64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venir Book" panose="02000503020000020003" pitchFamily="2" charset="0"/>
                  <a:sym typeface="Arial"/>
                </a:rPr>
                <a:t>No significant ∆ in CSFT improvement</a:t>
              </a:r>
              <a:r>
                <a:rPr lang="en-CA" baseline="30000" dirty="0"/>
                <a:t>†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venir Book" panose="02000503020000020003" pitchFamily="2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4A89D-90F8-7546-88EF-9538904567FC}"/>
              </a:ext>
            </a:extLst>
          </p:cNvPr>
          <p:cNvGrpSpPr/>
          <p:nvPr/>
        </p:nvGrpSpPr>
        <p:grpSpPr>
          <a:xfrm>
            <a:off x="832100" y="3062249"/>
            <a:ext cx="3707100" cy="896400"/>
            <a:chOff x="832100" y="3062249"/>
            <a:chExt cx="3707100" cy="896400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2CD788DE-93BA-5440-AC97-19C627997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100" y="3062249"/>
              <a:ext cx="893529" cy="8964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844B9E-E8B7-ED4A-B56F-D264CF8A9FC1}"/>
                </a:ext>
              </a:extLst>
            </p:cNvPr>
            <p:cNvSpPr txBox="1"/>
            <p:nvPr/>
          </p:nvSpPr>
          <p:spPr>
            <a:xfrm>
              <a:off x="1846800" y="3221568"/>
              <a:ext cx="26924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venir Book" panose="02000503020000020003" pitchFamily="2" charset="0"/>
                  <a:sym typeface="Arial"/>
                </a:rPr>
                <a:t>IVIs in T&amp;E &lt; Monthly</a:t>
              </a:r>
              <a:r>
                <a:rPr lang="en-C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✬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venir Book" panose="02000503020000020003" pitchFamily="2" charset="0"/>
                <a:sym typeface="Arial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Book" panose="02000503020000020003" pitchFamily="2" charset="0"/>
                </a:rPr>
                <a:t>IVIs in T&amp;E &gt; PRN</a:t>
              </a:r>
              <a:r>
                <a:rPr lang="en-C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✬✬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venir Book" panose="02000503020000020003" pitchFamily="2" charset="0"/>
                  <a:sym typeface="Arial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939000-799B-5246-9C56-13A4013663A1}"/>
              </a:ext>
            </a:extLst>
          </p:cNvPr>
          <p:cNvGrpSpPr/>
          <p:nvPr/>
        </p:nvGrpSpPr>
        <p:grpSpPr>
          <a:xfrm>
            <a:off x="4883700" y="3063600"/>
            <a:ext cx="3921500" cy="896400"/>
            <a:chOff x="4883700" y="3063600"/>
            <a:chExt cx="3921500" cy="896400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CC4E0F39-28B8-0441-94BA-8627F5D2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3700" y="3063600"/>
              <a:ext cx="896400" cy="8964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A8AE5B-7FA3-2B4D-A035-C2B86C5596CD}"/>
                </a:ext>
              </a:extLst>
            </p:cNvPr>
            <p:cNvSpPr txBox="1"/>
            <p:nvPr/>
          </p:nvSpPr>
          <p:spPr>
            <a:xfrm>
              <a:off x="6112800" y="3361268"/>
              <a:ext cx="26924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venir Book" panose="02000503020000020003" pitchFamily="2" charset="0"/>
                  <a:sym typeface="Arial"/>
                </a:rPr>
                <a:t>Visits in T&amp;E &lt; PRN</a:t>
              </a:r>
              <a:r>
                <a:rPr lang="en-C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‡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venir Book" panose="02000503020000020003" pitchFamily="2" charset="0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7E25D13-6211-5747-BE05-A7311FD6786D}"/>
              </a:ext>
            </a:extLst>
          </p:cNvPr>
          <p:cNvSpPr/>
          <p:nvPr/>
        </p:nvSpPr>
        <p:spPr>
          <a:xfrm>
            <a:off x="1825896" y="4374059"/>
            <a:ext cx="5666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†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The improvement in this outcome was non-significant amongst all comparators</a:t>
            </a:r>
            <a:r>
              <a:rPr lang="en-CA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&gt; 0.05.</a:t>
            </a:r>
            <a:endParaRPr lang="en-CA" sz="1100" baseline="300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✬</a:t>
            </a:r>
            <a:r>
              <a:rPr lang="en-CA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 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&lt; 0.0001. Based on 4 RCTs. Significant heterogeneity (I</a:t>
            </a:r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= 97%, Chi</a:t>
            </a:r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CA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&lt; 0.00001.)</a:t>
            </a:r>
          </a:p>
          <a:p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✬✬</a:t>
            </a:r>
            <a:r>
              <a:rPr lang="en-CA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 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&lt; 0.00001. Based on 2 RCTs. No significant heterogeneity (I</a:t>
            </a:r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= 0%, Chi</a:t>
            </a:r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CA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– 0.60.)</a:t>
            </a:r>
          </a:p>
          <a:p>
            <a:r>
              <a:rPr lang="en-CA" sz="1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‡</a:t>
            </a:r>
            <a:r>
              <a:rPr lang="en-C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This data is based on one RCT only. Not enough data was available for comparison.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40A01D-2FCC-B64A-BD0A-0D672A4AE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9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1965</Words>
  <Application>Microsoft Macintosh PowerPoint</Application>
  <PresentationFormat>On-screen Show (16:9)</PresentationFormat>
  <Paragraphs>244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Avenir Book</vt:lpstr>
      <vt:lpstr>Calibri</vt:lpstr>
      <vt:lpstr>Default Design</vt:lpstr>
      <vt:lpstr>PowerPoint Presentation</vt:lpstr>
      <vt:lpstr>CONFLICTS OF INTEREST &amp; FINANCIAL DISCLOSURES</vt:lpstr>
      <vt:lpstr>INTRODUCTION: Neovascular Age-Related Macular Degeneration</vt:lpstr>
      <vt:lpstr>RESEARCH QUESTIONS</vt:lpstr>
      <vt:lpstr>METHODOLOGY: Systematic Review and Meta-Analysis</vt:lpstr>
      <vt:lpstr>RESULTS: Baseline Data</vt:lpstr>
      <vt:lpstr>RESULTS: GRADE for T&amp;E vs. Monthly, Bimonthly, &amp; PRN Dosing (Efficacy Outcomes)</vt:lpstr>
      <vt:lpstr>RESULTS: GRADE for T&amp;E vs. Monthly (Safety Outcomes) </vt:lpstr>
      <vt:lpstr>DISCUSSION: Efficacy and Safety Comparisons</vt:lpstr>
      <vt:lpstr>DISCUSSION: Perceived Benefits of Treat-And-Extend Dosing of anti-VEGF IVIs in nAMD</vt:lpstr>
      <vt:lpstr>DISCUSSION: Limitations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Marko Popovic</cp:lastModifiedBy>
  <cp:revision>75</cp:revision>
  <dcterms:modified xsi:type="dcterms:W3CDTF">2021-04-13T14:47:52Z</dcterms:modified>
</cp:coreProperties>
</file>