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951196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61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5" autoAdjust="0"/>
    <p:restoredTop sz="94660"/>
  </p:normalViewPr>
  <p:slideViewPr>
    <p:cSldViewPr snapToGrid="0" showGuides="1">
      <p:cViewPr>
        <p:scale>
          <a:sx n="32" d="100"/>
          <a:sy n="32" d="100"/>
        </p:scale>
        <p:origin x="1368" y="125"/>
      </p:cViewPr>
      <p:guideLst>
        <p:guide orient="horz" pos="4320"/>
        <p:guide pos="61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63397" y="2244726"/>
            <a:ext cx="16585169"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2438996" y="7204076"/>
            <a:ext cx="14633972"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3EAC7E-B9E4-4C67-921F-12A031CF0F97}"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256043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EAC7E-B9E4-4C67-921F-12A031CF0F97}"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2259685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963250" y="730250"/>
            <a:ext cx="4207267"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41448" y="730250"/>
            <a:ext cx="1237790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EAC7E-B9E4-4C67-921F-12A031CF0F97}"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152436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3EAC7E-B9E4-4C67-921F-12A031CF0F97}"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31590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31286" y="3419479"/>
            <a:ext cx="1682906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331286" y="9178929"/>
            <a:ext cx="16829068"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3EAC7E-B9E4-4C67-921F-12A031CF0F97}" type="datetimeFigureOut">
              <a:rPr lang="en-CA" smtClean="0"/>
              <a:t>2021-04-19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34707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1448" y="3651250"/>
            <a:ext cx="8292584"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877931" y="3651250"/>
            <a:ext cx="8292584"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3EAC7E-B9E4-4C67-921F-12A031CF0F97}"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316095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3989" y="730253"/>
            <a:ext cx="1682906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43991" y="3362326"/>
            <a:ext cx="82544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343991" y="5010150"/>
            <a:ext cx="82544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877932" y="3362326"/>
            <a:ext cx="82951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877932" y="5010150"/>
            <a:ext cx="829512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3EAC7E-B9E4-4C67-921F-12A031CF0F97}" type="datetimeFigureOut">
              <a:rPr lang="en-CA" smtClean="0"/>
              <a:t>2021-04-19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2033601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3EAC7E-B9E4-4C67-921F-12A031CF0F97}" type="datetimeFigureOut">
              <a:rPr lang="en-CA" smtClean="0"/>
              <a:t>2021-04-19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2420451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EAC7E-B9E4-4C67-921F-12A031CF0F97}" type="datetimeFigureOut">
              <a:rPr lang="en-CA" smtClean="0"/>
              <a:t>2021-04-19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95818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989" y="914400"/>
            <a:ext cx="6293116"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8295126" y="1974853"/>
            <a:ext cx="9877931"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43989" y="4114800"/>
            <a:ext cx="629311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43EAC7E-B9E4-4C67-921F-12A031CF0F97}"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365841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3989" y="914400"/>
            <a:ext cx="6293116"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295126" y="1974853"/>
            <a:ext cx="9877931"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343989" y="4114800"/>
            <a:ext cx="6293116"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843EAC7E-B9E4-4C67-921F-12A031CF0F97}" type="datetimeFigureOut">
              <a:rPr lang="en-CA" smtClean="0"/>
              <a:t>2021-04-19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8944DE9-B48D-471D-9705-7DCD58EF32B9}" type="slidenum">
              <a:rPr lang="en-CA" smtClean="0"/>
              <a:t>‹#›</a:t>
            </a:fld>
            <a:endParaRPr lang="en-CA"/>
          </a:p>
        </p:txBody>
      </p:sp>
    </p:spTree>
    <p:extLst>
      <p:ext uri="{BB962C8B-B14F-4D97-AF65-F5344CB8AC3E}">
        <p14:creationId xmlns:p14="http://schemas.microsoft.com/office/powerpoint/2010/main" val="2383292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448" y="730253"/>
            <a:ext cx="1682906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41448" y="3651250"/>
            <a:ext cx="16829068"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41447" y="12712703"/>
            <a:ext cx="4390192"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843EAC7E-B9E4-4C67-921F-12A031CF0F97}" type="datetimeFigureOut">
              <a:rPr lang="en-CA" smtClean="0"/>
              <a:t>2021-04-19</a:t>
            </a:fld>
            <a:endParaRPr lang="en-CA"/>
          </a:p>
        </p:txBody>
      </p:sp>
      <p:sp>
        <p:nvSpPr>
          <p:cNvPr id="5" name="Footer Placeholder 4"/>
          <p:cNvSpPr>
            <a:spLocks noGrp="1"/>
          </p:cNvSpPr>
          <p:nvPr>
            <p:ph type="ftr" sz="quarter" idx="3"/>
          </p:nvPr>
        </p:nvSpPr>
        <p:spPr>
          <a:xfrm>
            <a:off x="6463338" y="12712703"/>
            <a:ext cx="6585288"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13780324" y="12712703"/>
            <a:ext cx="4390192"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8944DE9-B48D-471D-9705-7DCD58EF32B9}" type="slidenum">
              <a:rPr lang="en-CA" smtClean="0"/>
              <a:t>‹#›</a:t>
            </a:fld>
            <a:endParaRPr lang="en-CA"/>
          </a:p>
        </p:txBody>
      </p:sp>
    </p:spTree>
    <p:extLst>
      <p:ext uri="{BB962C8B-B14F-4D97-AF65-F5344CB8AC3E}">
        <p14:creationId xmlns:p14="http://schemas.microsoft.com/office/powerpoint/2010/main" val="24564046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a:extLst>
              <a:ext uri="{FF2B5EF4-FFF2-40B4-BE49-F238E27FC236}">
                <a16:creationId xmlns:a16="http://schemas.microsoft.com/office/drawing/2014/main" id="{FD56AB6A-C2CD-4189-8BE6-6AFD2DD209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685" y="2796967"/>
            <a:ext cx="3984592" cy="8891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EBCD9CC-A84C-4B30-AF7D-A9C421E0B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8042" y="2848494"/>
            <a:ext cx="3394380" cy="803336"/>
          </a:xfrm>
          <a:prstGeom prst="rect">
            <a:avLst/>
          </a:prstGeom>
        </p:spPr>
      </p:pic>
      <p:sp>
        <p:nvSpPr>
          <p:cNvPr id="18" name="TextBox 17">
            <a:extLst>
              <a:ext uri="{FF2B5EF4-FFF2-40B4-BE49-F238E27FC236}">
                <a16:creationId xmlns:a16="http://schemas.microsoft.com/office/drawing/2014/main" id="{EB1DF6FE-C752-4ACD-B230-207BB2C3AC3F}"/>
              </a:ext>
            </a:extLst>
          </p:cNvPr>
          <p:cNvSpPr txBox="1"/>
          <p:nvPr/>
        </p:nvSpPr>
        <p:spPr>
          <a:xfrm>
            <a:off x="321040" y="4256001"/>
            <a:ext cx="4536000" cy="4162678"/>
          </a:xfrm>
          <a:prstGeom prst="rect">
            <a:avLst/>
          </a:prstGeom>
          <a:noFill/>
          <a:ln>
            <a:noFill/>
          </a:ln>
        </p:spPr>
        <p:txBody>
          <a:bodyPr wrap="square" rtlCol="0">
            <a:spAutoFit/>
          </a:bodyPr>
          <a:lstStyle/>
          <a:p>
            <a:pPr algn="just">
              <a:spcAft>
                <a:spcPts val="500"/>
              </a:spcAft>
            </a:pPr>
            <a:r>
              <a:rPr lang="en-CA" b="1" dirty="0">
                <a:solidFill>
                  <a:schemeClr val="tx1"/>
                </a:solidFill>
                <a:latin typeface="Arial" panose="020B0604020202020204" pitchFamily="34" charset="0"/>
                <a:cs typeface="Arial" panose="020B0604020202020204" pitchFamily="34" charset="0"/>
              </a:rPr>
              <a:t>Prosthetic Replacement of the Ocular Surface Ecosystem (PROSE):</a:t>
            </a:r>
          </a:p>
          <a:p>
            <a:pPr algn="just">
              <a:spcAft>
                <a:spcPts val="500"/>
              </a:spcAft>
              <a:buFont typeface="Arial" panose="020B0604020202020204" pitchFamily="34" charset="0"/>
              <a:buChar char="•"/>
            </a:pPr>
            <a:r>
              <a:rPr lang="en-CA" dirty="0">
                <a:solidFill>
                  <a:schemeClr val="tx1"/>
                </a:solidFill>
                <a:latin typeface="Arial" panose="020B0604020202020204" pitchFamily="34" charset="0"/>
                <a:cs typeface="Arial" panose="020B0604020202020204" pitchFamily="34" charset="0"/>
              </a:rPr>
              <a:t> Highly customizable scleral contact lens (</a:t>
            </a:r>
            <a:r>
              <a:rPr lang="en-CA" dirty="0" err="1">
                <a:solidFill>
                  <a:schemeClr val="tx1"/>
                </a:solidFill>
                <a:latin typeface="Arial" panose="020B0604020202020204" pitchFamily="34" charset="0"/>
                <a:cs typeface="Arial" panose="020B0604020202020204" pitchFamily="34" charset="0"/>
              </a:rPr>
              <a:t>BostonSight</a:t>
            </a:r>
            <a:r>
              <a:rPr lang="en-CA" dirty="0">
                <a:latin typeface="Arial" panose="020B0604020202020204" pitchFamily="34" charset="0"/>
                <a:cs typeface="Arial" panose="020B0604020202020204" pitchFamily="34" charset="0"/>
              </a:rPr>
              <a:t>, </a:t>
            </a:r>
            <a:r>
              <a:rPr lang="en-CA" dirty="0">
                <a:solidFill>
                  <a:schemeClr val="tx1"/>
                </a:solidFill>
                <a:latin typeface="Arial" panose="020B0604020202020204" pitchFamily="34" charset="0"/>
                <a:cs typeface="Arial" panose="020B0604020202020204" pitchFamily="34" charset="0"/>
              </a:rPr>
              <a:t>Needham, MA) with saline reservoir approved by the US Food and Drug Administration for management of corneal disorders</a:t>
            </a:r>
            <a:r>
              <a:rPr lang="en-CA" baseline="30000" dirty="0">
                <a:solidFill>
                  <a:schemeClr val="tx1"/>
                </a:solidFill>
                <a:latin typeface="Arial" panose="020B0604020202020204" pitchFamily="34" charset="0"/>
                <a:cs typeface="Arial" panose="020B0604020202020204" pitchFamily="34" charset="0"/>
              </a:rPr>
              <a:t>1,2</a:t>
            </a:r>
            <a:endParaRPr lang="en-CA" dirty="0">
              <a:solidFill>
                <a:schemeClr val="tx1"/>
              </a:solidFill>
              <a:latin typeface="Arial" panose="020B0604020202020204" pitchFamily="34" charset="0"/>
              <a:cs typeface="Arial" panose="020B0604020202020204" pitchFamily="34" charset="0"/>
            </a:endParaRPr>
          </a:p>
          <a:p>
            <a:pPr algn="just">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Effective therapy for corneal and ocular surface conditions including keratoconus, post-corneal graft, Stevens-Johnson syndrome, and graft versus host disease</a:t>
            </a:r>
            <a:r>
              <a:rPr lang="en-CA" baseline="30000" dirty="0">
                <a:latin typeface="Arial" panose="020B0604020202020204" pitchFamily="34" charset="0"/>
                <a:cs typeface="Arial" panose="020B0604020202020204" pitchFamily="34" charset="0"/>
              </a:rPr>
              <a:t>2,3</a:t>
            </a:r>
            <a:endParaRPr lang="en-CA" dirty="0">
              <a:latin typeface="Arial" panose="020B0604020202020204" pitchFamily="34" charset="0"/>
              <a:cs typeface="Arial" panose="020B0604020202020204" pitchFamily="34" charset="0"/>
            </a:endParaRPr>
          </a:p>
          <a:p>
            <a:pPr algn="just">
              <a:spcAft>
                <a:spcPts val="500"/>
              </a:spcAft>
              <a:buFont typeface="Arial" panose="020B0604020202020204" pitchFamily="34" charset="0"/>
              <a:buChar char="•"/>
            </a:pPr>
            <a:r>
              <a:rPr lang="en-CA" dirty="0">
                <a:solidFill>
                  <a:schemeClr val="tx1"/>
                </a:solidFill>
                <a:latin typeface="Arial" panose="020B0604020202020204" pitchFamily="34" charset="0"/>
                <a:cs typeface="Arial" panose="020B0604020202020204" pitchFamily="34" charset="0"/>
              </a:rPr>
              <a:t> Considered when patients cannot tolerate corneal gas permeable (GP) or conventional scleral lenses</a:t>
            </a:r>
            <a:r>
              <a:rPr lang="en-CA" baseline="30000" dirty="0">
                <a:solidFill>
                  <a:schemeClr val="tx1"/>
                </a:solidFill>
                <a:latin typeface="Arial" panose="020B0604020202020204" pitchFamily="34" charset="0"/>
                <a:cs typeface="Arial" panose="020B0604020202020204" pitchFamily="34" charset="0"/>
              </a:rPr>
              <a:t>2</a:t>
            </a:r>
          </a:p>
        </p:txBody>
      </p:sp>
      <p:sp>
        <p:nvSpPr>
          <p:cNvPr id="4" name="TextBox 3">
            <a:extLst>
              <a:ext uri="{FF2B5EF4-FFF2-40B4-BE49-F238E27FC236}">
                <a16:creationId xmlns:a16="http://schemas.microsoft.com/office/drawing/2014/main" id="{92D5C99F-2565-4B72-8FB4-D3B0D55E80AD}"/>
              </a:ext>
            </a:extLst>
          </p:cNvPr>
          <p:cNvSpPr txBox="1"/>
          <p:nvPr/>
        </p:nvSpPr>
        <p:spPr>
          <a:xfrm>
            <a:off x="306326" y="12351506"/>
            <a:ext cx="4536000" cy="1200329"/>
          </a:xfrm>
          <a:prstGeom prst="rect">
            <a:avLst/>
          </a:prstGeom>
          <a:noFill/>
          <a:ln>
            <a:noFill/>
          </a:ln>
        </p:spPr>
        <p:txBody>
          <a:bodyPr wrap="square" rtlCol="0">
            <a:spAutoFit/>
          </a:bodyPr>
          <a:lstStyle/>
          <a:p>
            <a:pPr algn="just"/>
            <a:r>
              <a:rPr lang="en-CA" dirty="0">
                <a:latin typeface="Arial" panose="020B0604020202020204" pitchFamily="34" charset="0"/>
                <a:cs typeface="Arial" panose="020B0604020202020204" pitchFamily="34" charset="0"/>
              </a:rPr>
              <a:t>To i</a:t>
            </a:r>
            <a:r>
              <a:rPr lang="en-CA" sz="1800" dirty="0">
                <a:solidFill>
                  <a:schemeClr val="tx1"/>
                </a:solidFill>
                <a:latin typeface="Arial" panose="020B0604020202020204" pitchFamily="34" charset="0"/>
                <a:cs typeface="Arial" panose="020B0604020202020204" pitchFamily="34" charset="0"/>
              </a:rPr>
              <a:t>nvestigate diagnoses and outcomes of PROSE treatment for patients with corneal and ocular surface diseases (OSDs) at the first PROSE centre in Canada.</a:t>
            </a:r>
          </a:p>
        </p:txBody>
      </p:sp>
      <p:sp>
        <p:nvSpPr>
          <p:cNvPr id="5" name="Rectangle: Rounded Corners 4">
            <a:extLst>
              <a:ext uri="{FF2B5EF4-FFF2-40B4-BE49-F238E27FC236}">
                <a16:creationId xmlns:a16="http://schemas.microsoft.com/office/drawing/2014/main" id="{6578F844-B85B-496B-B91C-50F5DFC1B097}"/>
              </a:ext>
            </a:extLst>
          </p:cNvPr>
          <p:cNvSpPr/>
          <p:nvPr/>
        </p:nvSpPr>
        <p:spPr>
          <a:xfrm>
            <a:off x="647890" y="293076"/>
            <a:ext cx="18216182" cy="2421747"/>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panose="020B0604020202020204" pitchFamily="34" charset="0"/>
                <a:cs typeface="Arial" panose="020B0604020202020204" pitchFamily="34" charset="0"/>
              </a:rPr>
              <a:t>Diagnoses and Outcomes of Prosthetic Replacement of the Ocular Surface Ecosystem Treatment – A Canadian Experience</a:t>
            </a:r>
          </a:p>
          <a:p>
            <a:pPr algn="ctr"/>
            <a:endParaRPr lang="en-CA" sz="1200" b="1" dirty="0">
              <a:solidFill>
                <a:schemeClr val="bg1"/>
              </a:solidFill>
              <a:latin typeface="Arial" panose="020B0604020202020204" pitchFamily="34" charset="0"/>
              <a:cs typeface="Arial" panose="020B0604020202020204" pitchFamily="34" charset="0"/>
            </a:endParaRPr>
          </a:p>
          <a:p>
            <a:pPr algn="ctr"/>
            <a:r>
              <a:rPr lang="en-CA" sz="2000" b="1" dirty="0">
                <a:solidFill>
                  <a:schemeClr val="bg1"/>
                </a:solidFill>
                <a:latin typeface="Arial" panose="020B0604020202020204" pitchFamily="34" charset="0"/>
                <a:cs typeface="Arial" panose="020B0604020202020204" pitchFamily="34" charset="0"/>
              </a:rPr>
              <a:t>Bryan M. Wong</a:t>
            </a:r>
            <a:r>
              <a:rPr lang="en-CA" sz="2000" b="1" baseline="30000" dirty="0">
                <a:solidFill>
                  <a:schemeClr val="bg1"/>
                </a:solidFill>
                <a:latin typeface="Arial" panose="020B0604020202020204" pitchFamily="34" charset="0"/>
                <a:cs typeface="Arial" panose="020B0604020202020204" pitchFamily="34" charset="0"/>
              </a:rPr>
              <a:t>1</a:t>
            </a:r>
            <a:r>
              <a:rPr lang="en-CA" sz="2000" b="1" dirty="0">
                <a:solidFill>
                  <a:schemeClr val="bg1"/>
                </a:solidFill>
                <a:latin typeface="Arial" panose="020B0604020202020204" pitchFamily="34" charset="0"/>
                <a:cs typeface="Arial" panose="020B0604020202020204" pitchFamily="34" charset="0"/>
              </a:rPr>
              <a:t>, Anubhav Garg</a:t>
            </a:r>
            <a:r>
              <a:rPr lang="en-CA" sz="2000" b="1" baseline="30000" dirty="0">
                <a:solidFill>
                  <a:schemeClr val="bg1"/>
                </a:solidFill>
                <a:latin typeface="Arial" panose="020B0604020202020204" pitchFamily="34" charset="0"/>
                <a:cs typeface="Arial" panose="020B0604020202020204" pitchFamily="34" charset="0"/>
              </a:rPr>
              <a:t>1</a:t>
            </a:r>
            <a:r>
              <a:rPr lang="en-CA" sz="2000" b="1" dirty="0">
                <a:solidFill>
                  <a:schemeClr val="bg1"/>
                </a:solidFill>
                <a:latin typeface="Arial" panose="020B0604020202020204" pitchFamily="34" charset="0"/>
                <a:cs typeface="Arial" panose="020B0604020202020204" pitchFamily="34" charset="0"/>
              </a:rPr>
              <a:t>, Tanya Trinh</a:t>
            </a:r>
            <a:r>
              <a:rPr lang="en-CA" sz="2000" b="1" baseline="30000" dirty="0">
                <a:solidFill>
                  <a:schemeClr val="bg1"/>
                </a:solidFill>
                <a:latin typeface="Arial" panose="020B0604020202020204" pitchFamily="34" charset="0"/>
                <a:cs typeface="Arial" panose="020B0604020202020204" pitchFamily="34" charset="0"/>
              </a:rPr>
              <a:t>2,3</a:t>
            </a:r>
            <a:r>
              <a:rPr lang="en-CA" sz="2000" b="1" dirty="0">
                <a:solidFill>
                  <a:schemeClr val="bg1"/>
                </a:solidFill>
                <a:latin typeface="Arial" panose="020B0604020202020204" pitchFamily="34" charset="0"/>
                <a:cs typeface="Arial" panose="020B0604020202020204" pitchFamily="34" charset="0"/>
              </a:rPr>
              <a:t>, Michael Mimouni</a:t>
            </a:r>
            <a:r>
              <a:rPr lang="en-CA" sz="2000" b="1" baseline="30000" dirty="0">
                <a:solidFill>
                  <a:schemeClr val="bg1"/>
                </a:solidFill>
                <a:latin typeface="Arial" panose="020B0604020202020204" pitchFamily="34" charset="0"/>
                <a:cs typeface="Arial" panose="020B0604020202020204" pitchFamily="34" charset="0"/>
              </a:rPr>
              <a:t>2,3</a:t>
            </a:r>
            <a:r>
              <a:rPr lang="en-CA" sz="2000" b="1" dirty="0">
                <a:solidFill>
                  <a:schemeClr val="bg1"/>
                </a:solidFill>
                <a:latin typeface="Arial" panose="020B0604020202020204" pitchFamily="34" charset="0"/>
                <a:cs typeface="Arial" panose="020B0604020202020204" pitchFamily="34" charset="0"/>
              </a:rPr>
              <a:t>, Stephanie Ramdass</a:t>
            </a:r>
            <a:r>
              <a:rPr lang="en-CA" sz="2000" b="1" baseline="30000" dirty="0">
                <a:solidFill>
                  <a:schemeClr val="bg1"/>
                </a:solidFill>
                <a:latin typeface="Arial" panose="020B0604020202020204" pitchFamily="34" charset="0"/>
                <a:cs typeface="Arial" panose="020B0604020202020204" pitchFamily="34" charset="0"/>
              </a:rPr>
              <a:t>3</a:t>
            </a:r>
            <a:r>
              <a:rPr lang="en-CA" sz="2000" b="1" dirty="0">
                <a:solidFill>
                  <a:schemeClr val="bg1"/>
                </a:solidFill>
                <a:latin typeface="Arial" panose="020B0604020202020204" pitchFamily="34" charset="0"/>
                <a:cs typeface="Arial" panose="020B0604020202020204" pitchFamily="34" charset="0"/>
              </a:rPr>
              <a:t>, Jennifer Liao</a:t>
            </a:r>
            <a:r>
              <a:rPr lang="en-CA" sz="2000" b="1" baseline="30000" dirty="0">
                <a:solidFill>
                  <a:schemeClr val="bg1"/>
                </a:solidFill>
                <a:latin typeface="Arial" panose="020B0604020202020204" pitchFamily="34" charset="0"/>
                <a:cs typeface="Arial" panose="020B0604020202020204" pitchFamily="34" charset="0"/>
              </a:rPr>
              <a:t>3</a:t>
            </a:r>
            <a:r>
              <a:rPr lang="en-CA" sz="2000" b="1" dirty="0">
                <a:solidFill>
                  <a:schemeClr val="bg1"/>
                </a:solidFill>
                <a:latin typeface="Arial" panose="020B0604020202020204" pitchFamily="34" charset="0"/>
                <a:cs typeface="Arial" panose="020B0604020202020204" pitchFamily="34" charset="0"/>
              </a:rPr>
              <a:t>, </a:t>
            </a:r>
            <a:r>
              <a:rPr lang="en-CA" sz="2000" b="1" dirty="0" err="1">
                <a:solidFill>
                  <a:schemeClr val="bg1"/>
                </a:solidFill>
                <a:latin typeface="Arial" panose="020B0604020202020204" pitchFamily="34" charset="0"/>
                <a:cs typeface="Arial" panose="020B0604020202020204" pitchFamily="34" charset="0"/>
              </a:rPr>
              <a:t>Manokaraananthan</a:t>
            </a:r>
            <a:r>
              <a:rPr lang="en-CA" sz="2000" b="1" dirty="0">
                <a:solidFill>
                  <a:schemeClr val="bg1"/>
                </a:solidFill>
                <a:latin typeface="Arial" panose="020B0604020202020204" pitchFamily="34" charset="0"/>
                <a:cs typeface="Arial" panose="020B0604020202020204" pitchFamily="34" charset="0"/>
              </a:rPr>
              <a:t> Chandrakumar</a:t>
            </a:r>
            <a:r>
              <a:rPr lang="en-CA" sz="2000" b="1" baseline="30000" dirty="0">
                <a:solidFill>
                  <a:schemeClr val="bg1"/>
                </a:solidFill>
                <a:latin typeface="Arial" panose="020B0604020202020204" pitchFamily="34" charset="0"/>
                <a:cs typeface="Arial" panose="020B0604020202020204" pitchFamily="34" charset="0"/>
              </a:rPr>
              <a:t>2,3</a:t>
            </a:r>
            <a:r>
              <a:rPr lang="en-CA" sz="2000" b="1" dirty="0">
                <a:solidFill>
                  <a:schemeClr val="bg1"/>
                </a:solidFill>
                <a:latin typeface="Arial" panose="020B0604020202020204" pitchFamily="34" charset="0"/>
                <a:cs typeface="Arial" panose="020B0604020202020204" pitchFamily="34" charset="0"/>
              </a:rPr>
              <a:t>, Clara C. Chan</a:t>
            </a:r>
            <a:r>
              <a:rPr lang="en-CA" sz="2000" b="1" baseline="30000" dirty="0">
                <a:solidFill>
                  <a:schemeClr val="bg1"/>
                </a:solidFill>
                <a:latin typeface="Arial" panose="020B0604020202020204" pitchFamily="34" charset="0"/>
                <a:cs typeface="Arial" panose="020B0604020202020204" pitchFamily="34" charset="0"/>
              </a:rPr>
              <a:t>2,3</a:t>
            </a:r>
            <a:r>
              <a:rPr lang="en-CA" sz="2000" b="1" dirty="0">
                <a:solidFill>
                  <a:schemeClr val="bg1"/>
                </a:solidFill>
                <a:latin typeface="Arial" panose="020B0604020202020204" pitchFamily="34" charset="0"/>
                <a:cs typeface="Arial" panose="020B0604020202020204" pitchFamily="34" charset="0"/>
              </a:rPr>
              <a:t>, Allan R. Slomovic</a:t>
            </a:r>
            <a:r>
              <a:rPr lang="en-CA" sz="2000" b="1" baseline="30000" dirty="0">
                <a:solidFill>
                  <a:schemeClr val="bg1"/>
                </a:solidFill>
                <a:latin typeface="Arial" panose="020B0604020202020204" pitchFamily="34" charset="0"/>
                <a:cs typeface="Arial" panose="020B0604020202020204" pitchFamily="34" charset="0"/>
              </a:rPr>
              <a:t>2,3</a:t>
            </a:r>
            <a:endParaRPr lang="en-CA" sz="2000" b="1" dirty="0">
              <a:solidFill>
                <a:schemeClr val="bg1"/>
              </a:solidFill>
              <a:latin typeface="Arial" panose="020B0604020202020204" pitchFamily="34" charset="0"/>
              <a:cs typeface="Arial" panose="020B0604020202020204" pitchFamily="34" charset="0"/>
            </a:endParaRPr>
          </a:p>
          <a:p>
            <a:pPr algn="ctr"/>
            <a:endParaRPr lang="en-CA" sz="1200" b="1" dirty="0">
              <a:solidFill>
                <a:schemeClr val="bg1"/>
              </a:solidFill>
              <a:latin typeface="Arial" panose="020B0604020202020204" pitchFamily="34" charset="0"/>
              <a:cs typeface="Arial" panose="020B0604020202020204" pitchFamily="34" charset="0"/>
            </a:endParaRPr>
          </a:p>
          <a:p>
            <a:pPr algn="ctr"/>
            <a:r>
              <a:rPr lang="en-CA" sz="1600" b="1" baseline="30000" dirty="0">
                <a:solidFill>
                  <a:schemeClr val="bg1"/>
                </a:solidFill>
                <a:latin typeface="Arial" panose="020B0604020202020204" pitchFamily="34" charset="0"/>
                <a:cs typeface="Arial" panose="020B0604020202020204" pitchFamily="34" charset="0"/>
              </a:rPr>
              <a:t>1</a:t>
            </a:r>
            <a:r>
              <a:rPr lang="en-CA" sz="1600" b="1" dirty="0">
                <a:solidFill>
                  <a:schemeClr val="bg1"/>
                </a:solidFill>
                <a:latin typeface="Arial" panose="020B0604020202020204" pitchFamily="34" charset="0"/>
                <a:cs typeface="Arial" panose="020B0604020202020204" pitchFamily="34" charset="0"/>
              </a:rPr>
              <a:t>Faculty of Medicine, University of Toronto, </a:t>
            </a:r>
            <a:r>
              <a:rPr lang="en-CA" sz="1600" b="1" baseline="30000" dirty="0">
                <a:solidFill>
                  <a:schemeClr val="bg1"/>
                </a:solidFill>
                <a:latin typeface="Arial" panose="020B0604020202020204" pitchFamily="34" charset="0"/>
                <a:cs typeface="Arial" panose="020B0604020202020204" pitchFamily="34" charset="0"/>
              </a:rPr>
              <a:t>2</a:t>
            </a:r>
            <a:r>
              <a:rPr lang="en-CA" sz="1600" b="1" dirty="0">
                <a:solidFill>
                  <a:schemeClr val="bg1"/>
                </a:solidFill>
                <a:latin typeface="Arial" panose="020B0604020202020204" pitchFamily="34" charset="0"/>
                <a:cs typeface="Arial" panose="020B0604020202020204" pitchFamily="34" charset="0"/>
              </a:rPr>
              <a:t>Department of Ophthalmology and Vision Sciences, University of Toronto, </a:t>
            </a:r>
            <a:r>
              <a:rPr lang="en-CA" sz="1600" b="1" baseline="30000" dirty="0">
                <a:solidFill>
                  <a:schemeClr val="bg1"/>
                </a:solidFill>
                <a:latin typeface="Arial" panose="020B0604020202020204" pitchFamily="34" charset="0"/>
                <a:cs typeface="Arial" panose="020B0604020202020204" pitchFamily="34" charset="0"/>
              </a:rPr>
              <a:t>3</a:t>
            </a:r>
            <a:r>
              <a:rPr lang="en-CA" sz="1600" b="1" dirty="0">
                <a:solidFill>
                  <a:schemeClr val="bg1"/>
                </a:solidFill>
                <a:latin typeface="Arial" panose="020B0604020202020204" pitchFamily="34" charset="0"/>
                <a:cs typeface="Arial" panose="020B0604020202020204" pitchFamily="34" charset="0"/>
              </a:rPr>
              <a:t>Kensington Eye Institute</a:t>
            </a:r>
          </a:p>
        </p:txBody>
      </p:sp>
      <p:sp>
        <p:nvSpPr>
          <p:cNvPr id="12" name="Rectangle: Rounded Corners 11">
            <a:extLst>
              <a:ext uri="{FF2B5EF4-FFF2-40B4-BE49-F238E27FC236}">
                <a16:creationId xmlns:a16="http://schemas.microsoft.com/office/drawing/2014/main" id="{2693FD41-4229-4B86-8AA1-DE3002BE109D}"/>
              </a:ext>
            </a:extLst>
          </p:cNvPr>
          <p:cNvSpPr/>
          <p:nvPr/>
        </p:nvSpPr>
        <p:spPr>
          <a:xfrm>
            <a:off x="297711" y="11904913"/>
            <a:ext cx="453600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Purpose</a:t>
            </a:r>
          </a:p>
        </p:txBody>
      </p:sp>
      <p:sp>
        <p:nvSpPr>
          <p:cNvPr id="13" name="Rectangle: Rounded Corners 12">
            <a:extLst>
              <a:ext uri="{FF2B5EF4-FFF2-40B4-BE49-F238E27FC236}">
                <a16:creationId xmlns:a16="http://schemas.microsoft.com/office/drawing/2014/main" id="{0DB5A340-E00A-4456-8BFD-A35DAA33F905}"/>
              </a:ext>
            </a:extLst>
          </p:cNvPr>
          <p:cNvSpPr/>
          <p:nvPr/>
        </p:nvSpPr>
        <p:spPr>
          <a:xfrm>
            <a:off x="306326" y="3784213"/>
            <a:ext cx="453600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Introduction</a:t>
            </a:r>
          </a:p>
        </p:txBody>
      </p:sp>
      <p:sp>
        <p:nvSpPr>
          <p:cNvPr id="14" name="Rectangle: Rounded Corners 13">
            <a:extLst>
              <a:ext uri="{FF2B5EF4-FFF2-40B4-BE49-F238E27FC236}">
                <a16:creationId xmlns:a16="http://schemas.microsoft.com/office/drawing/2014/main" id="{C5456B38-4BE9-436D-8AA8-E61B408935AE}"/>
              </a:ext>
            </a:extLst>
          </p:cNvPr>
          <p:cNvSpPr/>
          <p:nvPr/>
        </p:nvSpPr>
        <p:spPr>
          <a:xfrm>
            <a:off x="9932190" y="3779977"/>
            <a:ext cx="926958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Results</a:t>
            </a:r>
          </a:p>
        </p:txBody>
      </p:sp>
      <p:sp>
        <p:nvSpPr>
          <p:cNvPr id="15" name="Rectangle: Rounded Corners 14">
            <a:extLst>
              <a:ext uri="{FF2B5EF4-FFF2-40B4-BE49-F238E27FC236}">
                <a16:creationId xmlns:a16="http://schemas.microsoft.com/office/drawing/2014/main" id="{59C2CA0D-0660-4E06-80DA-B20B3DFF41AF}"/>
              </a:ext>
            </a:extLst>
          </p:cNvPr>
          <p:cNvSpPr/>
          <p:nvPr/>
        </p:nvSpPr>
        <p:spPr>
          <a:xfrm>
            <a:off x="9931770" y="9753981"/>
            <a:ext cx="927000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Conclusions</a:t>
            </a:r>
          </a:p>
        </p:txBody>
      </p:sp>
      <p:sp>
        <p:nvSpPr>
          <p:cNvPr id="16" name="Rectangle: Rounded Corners 15">
            <a:extLst>
              <a:ext uri="{FF2B5EF4-FFF2-40B4-BE49-F238E27FC236}">
                <a16:creationId xmlns:a16="http://schemas.microsoft.com/office/drawing/2014/main" id="{C70605DD-70C8-4778-8596-2264C18AF2F1}"/>
              </a:ext>
            </a:extLst>
          </p:cNvPr>
          <p:cNvSpPr/>
          <p:nvPr/>
        </p:nvSpPr>
        <p:spPr>
          <a:xfrm>
            <a:off x="5120561" y="3779977"/>
            <a:ext cx="453600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Methods</a:t>
            </a:r>
          </a:p>
        </p:txBody>
      </p:sp>
      <p:sp>
        <p:nvSpPr>
          <p:cNvPr id="17" name="Rectangle: Rounded Corners 16">
            <a:extLst>
              <a:ext uri="{FF2B5EF4-FFF2-40B4-BE49-F238E27FC236}">
                <a16:creationId xmlns:a16="http://schemas.microsoft.com/office/drawing/2014/main" id="{1679EA8E-4F51-452B-B41B-A6C48C1C6616}"/>
              </a:ext>
            </a:extLst>
          </p:cNvPr>
          <p:cNvSpPr/>
          <p:nvPr/>
        </p:nvSpPr>
        <p:spPr>
          <a:xfrm>
            <a:off x="9946522" y="12298674"/>
            <a:ext cx="7191653"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714" b="1" dirty="0">
                <a:solidFill>
                  <a:schemeClr val="bg1"/>
                </a:solidFill>
                <a:latin typeface="Arial" panose="020B0604020202020204" pitchFamily="34" charset="0"/>
                <a:cs typeface="Arial" panose="020B0604020202020204" pitchFamily="34" charset="0"/>
              </a:rPr>
              <a:t>References</a:t>
            </a:r>
          </a:p>
        </p:txBody>
      </p:sp>
      <p:sp>
        <p:nvSpPr>
          <p:cNvPr id="19" name="TextBox 18">
            <a:extLst>
              <a:ext uri="{FF2B5EF4-FFF2-40B4-BE49-F238E27FC236}">
                <a16:creationId xmlns:a16="http://schemas.microsoft.com/office/drawing/2014/main" id="{0AB60607-EF45-4C63-B8C5-C460A98F64A6}"/>
              </a:ext>
            </a:extLst>
          </p:cNvPr>
          <p:cNvSpPr txBox="1"/>
          <p:nvPr/>
        </p:nvSpPr>
        <p:spPr>
          <a:xfrm>
            <a:off x="9946522" y="12762219"/>
            <a:ext cx="7191653" cy="933589"/>
          </a:xfrm>
          <a:prstGeom prst="rect">
            <a:avLst/>
          </a:prstGeom>
          <a:noFill/>
          <a:ln>
            <a:noFill/>
          </a:ln>
        </p:spPr>
        <p:txBody>
          <a:bodyPr wrap="square" rtlCol="0">
            <a:spAutoFit/>
          </a:bodyPr>
          <a:lstStyle/>
          <a:p>
            <a:pPr marL="0" marR="0" lvl="0" indent="-36000" algn="l" defTabSz="457200" rtl="0" eaLnBrk="1" fontAlgn="auto" latinLnBrk="0" hangingPunct="1">
              <a:spcAft>
                <a:spcPts val="400"/>
              </a:spcAft>
              <a:buClrTx/>
              <a:buSzTx/>
              <a:buFontTx/>
              <a:buNone/>
              <a:tabLst/>
              <a:defRPr/>
            </a:pPr>
            <a:r>
              <a:rPr kumimoji="0" lang="en-CA" sz="8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1. </a:t>
            </a:r>
            <a:r>
              <a:rPr kumimoji="0" lang="en-CA"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Rosenthal P, Cotter JM. Clinical performance of a spline-based apical vaulting keratoconus corneal contact lens design. CLAO J. 1995;21(1):42-46.</a:t>
            </a:r>
          </a:p>
          <a:p>
            <a:pPr marL="0" marR="0" lvl="0" indent="-36000" algn="l" defTabSz="457200" rtl="0" eaLnBrk="1" fontAlgn="auto" latinLnBrk="0" hangingPunct="1">
              <a:spcAft>
                <a:spcPts val="40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Rosenthal P, Croteau A. Fluid-ventilated, gas-permeable scleral contact lens is an effective option for managing severe ocular surface disease and many corneal disorders that would otherwise require penetrating keratoplasty. Eye Contact Lens. 2005;31(3):130-134. doi:10.1097/01.ICL.0000152492.98553.8D.</a:t>
            </a:r>
          </a:p>
          <a:p>
            <a:pPr marL="0" marR="0" lvl="0" indent="-36000" algn="l" defTabSz="457200" rtl="0" eaLnBrk="1" fontAlgn="auto" latinLnBrk="0" hangingPunct="1">
              <a:spcAft>
                <a:spcPts val="400"/>
              </a:spcAft>
              <a:buClrTx/>
              <a:buSzTx/>
              <a:buFontTx/>
              <a:buNone/>
              <a:tabLst/>
              <a:defRPr/>
            </a:pPr>
            <a:r>
              <a:rPr kumimoji="0" lang="en-CA"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Parra AS, Roth BM, Nguyen TM, et al. Assessment of the Prosthetic Replacement of Ocular Surface Ecosystem (PROSE) scleral lens on visual acuity for corneal irregularity and ocular surface disease. </a:t>
            </a:r>
            <a:r>
              <a:rPr kumimoji="0" lang="en-CA" sz="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Ocul</a:t>
            </a:r>
            <a:r>
              <a:rPr kumimoji="0" lang="en-CA"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Surf. 2018;16(2):254-258. doi:10.1016/j.jtos.2018.01.003.</a:t>
            </a:r>
          </a:p>
        </p:txBody>
      </p:sp>
      <p:sp>
        <p:nvSpPr>
          <p:cNvPr id="23" name="TextBox 22">
            <a:extLst>
              <a:ext uri="{FF2B5EF4-FFF2-40B4-BE49-F238E27FC236}">
                <a16:creationId xmlns:a16="http://schemas.microsoft.com/office/drawing/2014/main" id="{F1766F9A-A25E-4D8F-8A84-7F9FFEB6FF2F}"/>
              </a:ext>
            </a:extLst>
          </p:cNvPr>
          <p:cNvSpPr txBox="1"/>
          <p:nvPr/>
        </p:nvSpPr>
        <p:spPr>
          <a:xfrm>
            <a:off x="17138175" y="12302916"/>
            <a:ext cx="2071076" cy="1338828"/>
          </a:xfrm>
          <a:prstGeom prst="rect">
            <a:avLst/>
          </a:prstGeom>
          <a:noFill/>
          <a:ln>
            <a:noFill/>
          </a:ln>
        </p:spPr>
        <p:txBody>
          <a:bodyPr wrap="square" rtlCol="0">
            <a:spAutoFit/>
          </a:bodyPr>
          <a:lstStyle/>
          <a:p>
            <a:pPr algn="just"/>
            <a:r>
              <a:rPr lang="en-CA" sz="900" b="1" dirty="0">
                <a:latin typeface="Arial" panose="020B0604020202020204" pitchFamily="34" charset="0"/>
                <a:cs typeface="Arial" panose="020B0604020202020204" pitchFamily="34" charset="0"/>
              </a:rPr>
              <a:t>Acknowledgements:</a:t>
            </a:r>
          </a:p>
          <a:p>
            <a:pPr algn="just"/>
            <a:r>
              <a:rPr lang="en-CA" sz="900" dirty="0">
                <a:latin typeface="Arial" panose="020B0604020202020204" pitchFamily="34" charset="0"/>
                <a:cs typeface="Arial" panose="020B0604020202020204" pitchFamily="34" charset="0"/>
              </a:rPr>
              <a:t>The authors thank </a:t>
            </a:r>
            <a:r>
              <a:rPr lang="en-CA" sz="900" b="1" dirty="0">
                <a:latin typeface="Arial" panose="020B0604020202020204" pitchFamily="34" charset="0"/>
                <a:cs typeface="Arial" panose="020B0604020202020204" pitchFamily="34" charset="0"/>
              </a:rPr>
              <a:t>Ann Whelan, Tomi Balogun, and the Senior Management at KEI </a:t>
            </a:r>
            <a:r>
              <a:rPr lang="en-CA" sz="900" dirty="0">
                <a:latin typeface="Arial" panose="020B0604020202020204" pitchFamily="34" charset="0"/>
                <a:cs typeface="Arial" panose="020B0604020202020204" pitchFamily="34" charset="0"/>
              </a:rPr>
              <a:t>for their administrative support with the PROSE clinic.</a:t>
            </a:r>
          </a:p>
          <a:p>
            <a:pPr algn="just"/>
            <a:endParaRPr lang="en-CA" sz="900" b="1" dirty="0">
              <a:latin typeface="Arial" panose="020B0604020202020204" pitchFamily="34" charset="0"/>
              <a:cs typeface="Arial" panose="020B0604020202020204" pitchFamily="34" charset="0"/>
            </a:endParaRPr>
          </a:p>
          <a:p>
            <a:pPr algn="just"/>
            <a:r>
              <a:rPr lang="en-CA" sz="900" b="1" dirty="0">
                <a:latin typeface="Arial" panose="020B0604020202020204" pitchFamily="34" charset="0"/>
                <a:cs typeface="Arial" panose="020B0604020202020204" pitchFamily="34" charset="0"/>
              </a:rPr>
              <a:t>Email: bryanm.wong@mail.utoronto.ca</a:t>
            </a:r>
          </a:p>
        </p:txBody>
      </p:sp>
      <p:sp>
        <p:nvSpPr>
          <p:cNvPr id="26" name="TextBox 25">
            <a:extLst>
              <a:ext uri="{FF2B5EF4-FFF2-40B4-BE49-F238E27FC236}">
                <a16:creationId xmlns:a16="http://schemas.microsoft.com/office/drawing/2014/main" id="{0D41D9DE-4CC9-4934-8122-FE2D544F1E39}"/>
              </a:ext>
            </a:extLst>
          </p:cNvPr>
          <p:cNvSpPr txBox="1"/>
          <p:nvPr/>
        </p:nvSpPr>
        <p:spPr>
          <a:xfrm>
            <a:off x="9920923" y="10236253"/>
            <a:ext cx="9270000" cy="2031325"/>
          </a:xfrm>
          <a:prstGeom prst="rect">
            <a:avLst/>
          </a:prstGeom>
          <a:solidFill>
            <a:schemeClr val="bg1"/>
          </a:solidFill>
          <a:ln>
            <a:noFill/>
          </a:ln>
        </p:spPr>
        <p:txBody>
          <a:bodyPr wrap="square" rtlCol="0">
            <a:spAutoFit/>
          </a:bodyPr>
          <a:lstStyle/>
          <a:p>
            <a:pPr algn="just"/>
            <a:r>
              <a:rPr lang="en-CA" dirty="0">
                <a:solidFill>
                  <a:schemeClr val="tx1"/>
                </a:solidFill>
                <a:latin typeface="Arial" panose="020B0604020202020204" pitchFamily="34" charset="0"/>
                <a:cs typeface="Arial" panose="020B0604020202020204" pitchFamily="34" charset="0"/>
              </a:rPr>
              <a:t>PROSE treatment </a:t>
            </a:r>
            <a:r>
              <a:rPr lang="en-CA" dirty="0">
                <a:latin typeface="Arial" panose="020B0604020202020204" pitchFamily="34" charset="0"/>
                <a:cs typeface="Arial" panose="020B0604020202020204" pitchFamily="34" charset="0"/>
              </a:rPr>
              <a:t>can provide </a:t>
            </a:r>
            <a:r>
              <a:rPr lang="en-CA" b="1" dirty="0">
                <a:latin typeface="Arial" panose="020B0604020202020204" pitchFamily="34" charset="0"/>
                <a:cs typeface="Arial" panose="020B0604020202020204" pitchFamily="34" charset="0"/>
              </a:rPr>
              <a:t>significant visual improvements </a:t>
            </a:r>
            <a:r>
              <a:rPr lang="en-CA" dirty="0">
                <a:latin typeface="Arial" panose="020B0604020202020204" pitchFamily="34" charset="0"/>
                <a:cs typeface="Arial" panose="020B0604020202020204" pitchFamily="34" charset="0"/>
              </a:rPr>
              <a:t>for patients with various distorted corneal conditions and OSDs, with greater improvements noted in the distorted cornea group. It is a </a:t>
            </a:r>
            <a:r>
              <a:rPr lang="en-CA" b="1" dirty="0">
                <a:latin typeface="Arial" panose="020B0604020202020204" pitchFamily="34" charset="0"/>
                <a:cs typeface="Arial" panose="020B0604020202020204" pitchFamily="34" charset="0"/>
              </a:rPr>
              <a:t>well tolerated </a:t>
            </a:r>
            <a:r>
              <a:rPr lang="en-CA" dirty="0">
                <a:latin typeface="Arial" panose="020B0604020202020204" pitchFamily="34" charset="0"/>
                <a:cs typeface="Arial" panose="020B0604020202020204" pitchFamily="34" charset="0"/>
              </a:rPr>
              <a:t>alternative therapy for those who have </a:t>
            </a:r>
            <a:r>
              <a:rPr lang="en-CA" b="1" dirty="0">
                <a:latin typeface="Arial" panose="020B0604020202020204" pitchFamily="34" charset="0"/>
                <a:cs typeface="Arial" panose="020B0604020202020204" pitchFamily="34" charset="0"/>
              </a:rPr>
              <a:t>previously failed in other lens modalities</a:t>
            </a:r>
            <a:r>
              <a:rPr lang="en-CA" dirty="0">
                <a:latin typeface="Arial" panose="020B0604020202020204" pitchFamily="34" charset="0"/>
                <a:cs typeface="Arial" panose="020B0604020202020204" pitchFamily="34" charset="0"/>
              </a:rPr>
              <a:t>. Possible reasons for better tolerability include its wide range of available lens diameters and spline function based design that allow for precise customization and better lens clearance over irregular anatomical obstacles such as steep cones, pterygia, and glaucoma blebs.</a:t>
            </a:r>
          </a:p>
        </p:txBody>
      </p:sp>
      <p:sp>
        <p:nvSpPr>
          <p:cNvPr id="48" name="TextBox 47">
            <a:extLst>
              <a:ext uri="{FF2B5EF4-FFF2-40B4-BE49-F238E27FC236}">
                <a16:creationId xmlns:a16="http://schemas.microsoft.com/office/drawing/2014/main" id="{8C01E97E-ED76-4ACB-BB8E-2F5F1E9947B4}"/>
              </a:ext>
            </a:extLst>
          </p:cNvPr>
          <p:cNvSpPr txBox="1"/>
          <p:nvPr/>
        </p:nvSpPr>
        <p:spPr>
          <a:xfrm>
            <a:off x="5120561" y="4256001"/>
            <a:ext cx="4536000" cy="5463034"/>
          </a:xfrm>
          <a:prstGeom prst="rect">
            <a:avLst/>
          </a:prstGeom>
          <a:noFill/>
          <a:ln>
            <a:noFill/>
          </a:ln>
        </p:spPr>
        <p:txBody>
          <a:bodyPr wrap="square" rtlCol="0">
            <a:spAutoFit/>
          </a:bodyPr>
          <a:lstStyle/>
          <a:p>
            <a:pPr algn="just">
              <a:spcAft>
                <a:spcPts val="500"/>
              </a:spcAft>
              <a:buFont typeface="Arial" panose="020B0604020202020204" pitchFamily="34" charset="0"/>
              <a:buChar char="•"/>
            </a:pPr>
            <a:r>
              <a:rPr lang="en-CA" sz="1800" dirty="0">
                <a:solidFill>
                  <a:schemeClr val="tx1"/>
                </a:solidFill>
                <a:latin typeface="Arial" panose="020B0604020202020204" pitchFamily="34" charset="0"/>
                <a:cs typeface="Arial" panose="020B0604020202020204" pitchFamily="34" charset="0"/>
              </a:rPr>
              <a:t> Retrospective chart review on</a:t>
            </a:r>
            <a:r>
              <a:rPr lang="en-CA" sz="1800" dirty="0">
                <a:solidFill>
                  <a:srgbClr val="FF0000"/>
                </a:solidFill>
                <a:latin typeface="Arial" panose="020B0604020202020204" pitchFamily="34" charset="0"/>
                <a:cs typeface="Arial" panose="020B0604020202020204" pitchFamily="34" charset="0"/>
              </a:rPr>
              <a:t> </a:t>
            </a:r>
            <a:r>
              <a:rPr lang="en-CA" sz="1800" dirty="0">
                <a:solidFill>
                  <a:schemeClr val="tx1"/>
                </a:solidFill>
                <a:latin typeface="Arial" panose="020B0604020202020204" pitchFamily="34" charset="0"/>
                <a:cs typeface="Arial" panose="020B0604020202020204" pitchFamily="34" charset="0"/>
              </a:rPr>
              <a:t>patients referred to the Kensington Eye Institute PROSE clinic from 2018–2020</a:t>
            </a:r>
          </a:p>
          <a:p>
            <a:pPr algn="just">
              <a:spcAft>
                <a:spcPts val="500"/>
              </a:spcAft>
              <a:buFont typeface="Arial" panose="020B0604020202020204" pitchFamily="34" charset="0"/>
              <a:buChar char="•"/>
            </a:pPr>
            <a:r>
              <a:rPr lang="en-CA" sz="1800" dirty="0">
                <a:solidFill>
                  <a:schemeClr val="tx1"/>
                </a:solidFill>
                <a:latin typeface="Arial" panose="020B0604020202020204" pitchFamily="34" charset="0"/>
                <a:cs typeface="Arial" panose="020B0604020202020204" pitchFamily="34" charset="0"/>
              </a:rPr>
              <a:t> Patients fit with trial PROSE devices, and later dispensed customized PROSE devices at a follow-up visit</a:t>
            </a:r>
          </a:p>
          <a:p>
            <a:pPr algn="just">
              <a:spcAft>
                <a:spcPts val="500"/>
              </a:spcAft>
              <a:buFont typeface="Arial" panose="020B0604020202020204" pitchFamily="34" charset="0"/>
              <a:buChar char="•"/>
            </a:pPr>
            <a:r>
              <a:rPr lang="en-CA" sz="1800" dirty="0">
                <a:solidFill>
                  <a:schemeClr val="tx1"/>
                </a:solidFill>
                <a:latin typeface="Arial" panose="020B0604020202020204" pitchFamily="34" charset="0"/>
                <a:cs typeface="Arial" panose="020B0604020202020204" pitchFamily="34" charset="0"/>
              </a:rPr>
              <a:t> Data collected on: diagnoses, presenting symptoms, previous lens modalities tried, best corrected visual acuities (BCVA) before and with PROSE, and failure rate</a:t>
            </a:r>
          </a:p>
          <a:p>
            <a:pPr algn="just">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Patients categorized into one of two groups based on their main diagnosis underlying PROSE treatment:</a:t>
            </a:r>
          </a:p>
          <a:p>
            <a:pPr lvl="1" algn="just">
              <a:spcAft>
                <a:spcPts val="500"/>
              </a:spcAft>
            </a:pPr>
            <a:r>
              <a:rPr lang="en-CA" b="1" dirty="0">
                <a:solidFill>
                  <a:schemeClr val="tx1"/>
                </a:solidFill>
                <a:latin typeface="Arial" panose="020B0604020202020204" pitchFamily="34" charset="0"/>
                <a:cs typeface="Arial" panose="020B0604020202020204" pitchFamily="34" charset="0"/>
              </a:rPr>
              <a:t>1. Distorted corneal surface</a:t>
            </a:r>
            <a:endParaRPr lang="en-CA" b="1" dirty="0">
              <a:latin typeface="Arial" panose="020B0604020202020204" pitchFamily="34" charset="0"/>
              <a:cs typeface="Arial" panose="020B0604020202020204" pitchFamily="34" charset="0"/>
            </a:endParaRPr>
          </a:p>
          <a:p>
            <a:pPr lvl="1" algn="just">
              <a:spcAft>
                <a:spcPts val="500"/>
              </a:spcAft>
            </a:pPr>
            <a:r>
              <a:rPr lang="en-CA" b="1" dirty="0">
                <a:solidFill>
                  <a:schemeClr val="tx1"/>
                </a:solidFill>
                <a:latin typeface="Arial" panose="020B0604020202020204" pitchFamily="34" charset="0"/>
                <a:cs typeface="Arial" panose="020B0604020202020204" pitchFamily="34" charset="0"/>
              </a:rPr>
              <a:t>2. OSD</a:t>
            </a:r>
          </a:p>
          <a:p>
            <a:pPr algn="just">
              <a:spcAft>
                <a:spcPts val="500"/>
              </a:spcAft>
              <a:buFont typeface="Arial" panose="020B0604020202020204" pitchFamily="34" charset="0"/>
              <a:buChar char="•"/>
            </a:pPr>
            <a:r>
              <a:rPr lang="en-CA" sz="1800" dirty="0">
                <a:solidFill>
                  <a:schemeClr val="tx1"/>
                </a:solidFill>
                <a:latin typeface="Arial" panose="020B0604020202020204" pitchFamily="34" charset="0"/>
                <a:cs typeface="Arial" panose="020B0604020202020204" pitchFamily="34" charset="0"/>
              </a:rPr>
              <a:t> Paired t-tests conducted to compare BCVA before and with PROSE for all patients and within the two groups</a:t>
            </a:r>
          </a:p>
        </p:txBody>
      </p:sp>
      <p:sp>
        <p:nvSpPr>
          <p:cNvPr id="70" name="TextBox 69">
            <a:extLst>
              <a:ext uri="{FF2B5EF4-FFF2-40B4-BE49-F238E27FC236}">
                <a16:creationId xmlns:a16="http://schemas.microsoft.com/office/drawing/2014/main" id="{4B2A606E-D6A4-4528-85BF-B40507E56CCF}"/>
              </a:ext>
            </a:extLst>
          </p:cNvPr>
          <p:cNvSpPr txBox="1"/>
          <p:nvPr/>
        </p:nvSpPr>
        <p:spPr>
          <a:xfrm>
            <a:off x="388271" y="11348791"/>
            <a:ext cx="1920494" cy="349702"/>
          </a:xfrm>
          <a:prstGeom prst="rect">
            <a:avLst/>
          </a:prstGeom>
          <a:noFill/>
        </p:spPr>
        <p:txBody>
          <a:bodyPr wrap="square" lIns="36000" tIns="36000" rIns="36000" bIns="36000" rtlCol="0">
            <a:spAutoFit/>
          </a:bodyPr>
          <a:lstStyle/>
          <a:p>
            <a:r>
              <a:rPr lang="en-CA" sz="900" b="1" dirty="0">
                <a:latin typeface="Arial" panose="020B0604020202020204" pitchFamily="34" charset="0"/>
                <a:cs typeface="Arial" panose="020B0604020202020204" pitchFamily="34" charset="0"/>
              </a:rPr>
              <a:t>Figure 1. </a:t>
            </a:r>
            <a:r>
              <a:rPr lang="en-CA" sz="900" dirty="0">
                <a:latin typeface="Arial" panose="020B0604020202020204" pitchFamily="34" charset="0"/>
                <a:cs typeface="Arial" panose="020B0604020202020204" pitchFamily="34" charset="0"/>
              </a:rPr>
              <a:t>Components of a PROSE device (Source: </a:t>
            </a:r>
            <a:r>
              <a:rPr lang="en-CA" sz="900" dirty="0" err="1">
                <a:latin typeface="Arial" panose="020B0604020202020204" pitchFamily="34" charset="0"/>
                <a:cs typeface="Arial" panose="020B0604020202020204" pitchFamily="34" charset="0"/>
              </a:rPr>
              <a:t>BostonSight</a:t>
            </a:r>
            <a:r>
              <a:rPr lang="en-CA" sz="900" dirty="0">
                <a:latin typeface="Arial" panose="020B0604020202020204" pitchFamily="34" charset="0"/>
                <a:cs typeface="Arial" panose="020B0604020202020204" pitchFamily="34" charset="0"/>
              </a:rPr>
              <a:t>).</a:t>
            </a:r>
          </a:p>
        </p:txBody>
      </p:sp>
      <p:graphicFrame>
        <p:nvGraphicFramePr>
          <p:cNvPr id="107" name="Table 4">
            <a:extLst>
              <a:ext uri="{FF2B5EF4-FFF2-40B4-BE49-F238E27FC236}">
                <a16:creationId xmlns:a16="http://schemas.microsoft.com/office/drawing/2014/main" id="{68471EF7-8E50-49DA-84FA-B0729B3D7BC6}"/>
              </a:ext>
            </a:extLst>
          </p:cNvPr>
          <p:cNvGraphicFramePr>
            <a:graphicFrameLocks noGrp="1"/>
          </p:cNvGraphicFramePr>
          <p:nvPr>
            <p:extLst>
              <p:ext uri="{D42A27DB-BD31-4B8C-83A1-F6EECF244321}">
                <p14:modId xmlns:p14="http://schemas.microsoft.com/office/powerpoint/2010/main" val="3040799669"/>
              </p:ext>
            </p:extLst>
          </p:nvPr>
        </p:nvGraphicFramePr>
        <p:xfrm>
          <a:off x="10166611" y="4341295"/>
          <a:ext cx="4313520" cy="2377440"/>
        </p:xfrm>
        <a:graphic>
          <a:graphicData uri="http://schemas.openxmlformats.org/drawingml/2006/table">
            <a:tbl>
              <a:tblPr firstRow="1" bandRow="1">
                <a:tableStyleId>{5C22544A-7EE6-4342-B048-85BDC9FD1C3A}</a:tableStyleId>
              </a:tblPr>
              <a:tblGrid>
                <a:gridCol w="2499709">
                  <a:extLst>
                    <a:ext uri="{9D8B030D-6E8A-4147-A177-3AD203B41FA5}">
                      <a16:colId xmlns:a16="http://schemas.microsoft.com/office/drawing/2014/main" val="2597744430"/>
                    </a:ext>
                  </a:extLst>
                </a:gridCol>
                <a:gridCol w="1813811">
                  <a:extLst>
                    <a:ext uri="{9D8B030D-6E8A-4147-A177-3AD203B41FA5}">
                      <a16:colId xmlns:a16="http://schemas.microsoft.com/office/drawing/2014/main" val="2850595068"/>
                    </a:ext>
                  </a:extLst>
                </a:gridCol>
              </a:tblGrid>
              <a:tr h="0">
                <a:tc>
                  <a:txBody>
                    <a:bodyPr/>
                    <a:lstStyle/>
                    <a:p>
                      <a:pPr algn="ctr"/>
                      <a:r>
                        <a:rPr lang="en-CA" sz="1200" dirty="0">
                          <a:latin typeface="Arial" panose="020B0604020202020204" pitchFamily="34" charset="0"/>
                          <a:cs typeface="Arial" panose="020B0604020202020204" pitchFamily="34" charset="0"/>
                        </a:rPr>
                        <a:t>Distorted corneal surface</a:t>
                      </a:r>
                    </a:p>
                  </a:txBody>
                  <a:tcPr anchor="ctr"/>
                </a:tc>
                <a:tc>
                  <a:txBody>
                    <a:bodyPr/>
                    <a:lstStyle/>
                    <a:p>
                      <a:pPr algn="ctr"/>
                      <a:r>
                        <a:rPr lang="en-CA" sz="1200" dirty="0">
                          <a:latin typeface="Arial" panose="020B0604020202020204" pitchFamily="34" charset="0"/>
                          <a:cs typeface="Arial" panose="020B0604020202020204" pitchFamily="34" charset="0"/>
                        </a:rPr>
                        <a:t>Number of diagnoses (% of eyes)</a:t>
                      </a:r>
                    </a:p>
                  </a:txBody>
                  <a:tcPr anchor="ctr"/>
                </a:tc>
                <a:extLst>
                  <a:ext uri="{0D108BD9-81ED-4DB2-BD59-A6C34878D82A}">
                    <a16:rowId xmlns:a16="http://schemas.microsoft.com/office/drawing/2014/main" val="1963416143"/>
                  </a:ext>
                </a:extLst>
              </a:tr>
              <a:tr h="166909">
                <a:tc>
                  <a:txBody>
                    <a:bodyPr/>
                    <a:lstStyle/>
                    <a:p>
                      <a:r>
                        <a:rPr lang="en-CA" sz="1200" b="1" dirty="0">
                          <a:latin typeface="Arial" panose="020B0604020202020204" pitchFamily="34" charset="0"/>
                          <a:cs typeface="Arial" panose="020B0604020202020204" pitchFamily="34" charset="0"/>
                        </a:rPr>
                        <a:t>Keratoconus</a:t>
                      </a:r>
                    </a:p>
                  </a:txBody>
                  <a:tcPr/>
                </a:tc>
                <a:tc>
                  <a:txBody>
                    <a:bodyPr/>
                    <a:lstStyle/>
                    <a:p>
                      <a:pPr algn="ctr"/>
                      <a:r>
                        <a:rPr lang="en-CA" sz="1200" dirty="0">
                          <a:latin typeface="Arial" panose="020B0604020202020204" pitchFamily="34" charset="0"/>
                          <a:cs typeface="Arial" panose="020B0604020202020204" pitchFamily="34" charset="0"/>
                        </a:rPr>
                        <a:t>39 (30.95%)</a:t>
                      </a:r>
                    </a:p>
                  </a:txBody>
                  <a:tcPr/>
                </a:tc>
                <a:extLst>
                  <a:ext uri="{0D108BD9-81ED-4DB2-BD59-A6C34878D82A}">
                    <a16:rowId xmlns:a16="http://schemas.microsoft.com/office/drawing/2014/main" val="2443976789"/>
                  </a:ext>
                </a:extLst>
              </a:tr>
              <a:tr h="0">
                <a:tc>
                  <a:txBody>
                    <a:bodyPr/>
                    <a:lstStyle/>
                    <a:p>
                      <a:r>
                        <a:rPr lang="en-CA" sz="1200" b="1" dirty="0">
                          <a:latin typeface="Arial" panose="020B0604020202020204" pitchFamily="34" charset="0"/>
                          <a:cs typeface="Arial" panose="020B0604020202020204" pitchFamily="34" charset="0"/>
                        </a:rPr>
                        <a:t>Post-corneal graft</a:t>
                      </a:r>
                    </a:p>
                  </a:txBody>
                  <a:tcPr/>
                </a:tc>
                <a:tc>
                  <a:txBody>
                    <a:bodyPr/>
                    <a:lstStyle/>
                    <a:p>
                      <a:pPr algn="ctr"/>
                      <a:r>
                        <a:rPr lang="en-CA" sz="1200" dirty="0">
                          <a:latin typeface="Arial" panose="020B0604020202020204" pitchFamily="34" charset="0"/>
                          <a:cs typeface="Arial" panose="020B0604020202020204" pitchFamily="34" charset="0"/>
                        </a:rPr>
                        <a:t>15 (11.90%)</a:t>
                      </a:r>
                    </a:p>
                  </a:txBody>
                  <a:tcPr/>
                </a:tc>
                <a:extLst>
                  <a:ext uri="{0D108BD9-81ED-4DB2-BD59-A6C34878D82A}">
                    <a16:rowId xmlns:a16="http://schemas.microsoft.com/office/drawing/2014/main" val="3089906018"/>
                  </a:ext>
                </a:extLst>
              </a:tr>
              <a:tr h="0">
                <a:tc>
                  <a:txBody>
                    <a:bodyPr/>
                    <a:lstStyle/>
                    <a:p>
                      <a:r>
                        <a:rPr lang="en-CA" sz="1200" b="1" dirty="0">
                          <a:latin typeface="Arial" panose="020B0604020202020204" pitchFamily="34" charset="0"/>
                          <a:cs typeface="Arial" panose="020B0604020202020204" pitchFamily="34" charset="0"/>
                        </a:rPr>
                        <a:t>Corneal scar</a:t>
                      </a:r>
                    </a:p>
                  </a:txBody>
                  <a:tcPr/>
                </a:tc>
                <a:tc>
                  <a:txBody>
                    <a:bodyPr/>
                    <a:lstStyle/>
                    <a:p>
                      <a:pPr algn="ctr"/>
                      <a:r>
                        <a:rPr lang="en-CA" sz="1200" dirty="0">
                          <a:latin typeface="Arial" panose="020B0604020202020204" pitchFamily="34" charset="0"/>
                          <a:cs typeface="Arial" panose="020B0604020202020204" pitchFamily="34" charset="0"/>
                        </a:rPr>
                        <a:t>11 (8.73%)</a:t>
                      </a:r>
                    </a:p>
                  </a:txBody>
                  <a:tcPr/>
                </a:tc>
                <a:extLst>
                  <a:ext uri="{0D108BD9-81ED-4DB2-BD59-A6C34878D82A}">
                    <a16:rowId xmlns:a16="http://schemas.microsoft.com/office/drawing/2014/main" val="4212969146"/>
                  </a:ext>
                </a:extLst>
              </a:tr>
              <a:tr h="0">
                <a:tc>
                  <a:txBody>
                    <a:bodyPr/>
                    <a:lstStyle/>
                    <a:p>
                      <a:r>
                        <a:rPr lang="en-CA" sz="1200" b="1" dirty="0" err="1">
                          <a:latin typeface="Arial" panose="020B0604020202020204" pitchFamily="34" charset="0"/>
                          <a:cs typeface="Arial" panose="020B0604020202020204" pitchFamily="34" charset="0"/>
                        </a:rPr>
                        <a:t>Terrien’s</a:t>
                      </a:r>
                      <a:r>
                        <a:rPr lang="en-CA" sz="1200" b="1" dirty="0">
                          <a:latin typeface="Arial" panose="020B0604020202020204" pitchFamily="34" charset="0"/>
                          <a:cs typeface="Arial" panose="020B0604020202020204" pitchFamily="34" charset="0"/>
                        </a:rPr>
                        <a:t> marginal degeneration</a:t>
                      </a:r>
                    </a:p>
                  </a:txBody>
                  <a:tcPr/>
                </a:tc>
                <a:tc>
                  <a:txBody>
                    <a:bodyPr/>
                    <a:lstStyle/>
                    <a:p>
                      <a:pPr algn="ctr"/>
                      <a:r>
                        <a:rPr lang="en-CA" sz="1200" dirty="0">
                          <a:latin typeface="Arial" panose="020B0604020202020204" pitchFamily="34" charset="0"/>
                          <a:cs typeface="Arial" panose="020B0604020202020204" pitchFamily="34" charset="0"/>
                        </a:rPr>
                        <a:t>6 (4.76%)</a:t>
                      </a:r>
                    </a:p>
                  </a:txBody>
                  <a:tcPr/>
                </a:tc>
                <a:extLst>
                  <a:ext uri="{0D108BD9-81ED-4DB2-BD59-A6C34878D82A}">
                    <a16:rowId xmlns:a16="http://schemas.microsoft.com/office/drawing/2014/main" val="3795019727"/>
                  </a:ext>
                </a:extLst>
              </a:tr>
              <a:tr h="0">
                <a:tc>
                  <a:txBody>
                    <a:bodyPr/>
                    <a:lstStyle/>
                    <a:p>
                      <a:r>
                        <a:rPr lang="en-CA" sz="1200" b="1" dirty="0">
                          <a:latin typeface="Arial" panose="020B0604020202020204" pitchFamily="34" charset="0"/>
                          <a:cs typeface="Arial" panose="020B0604020202020204" pitchFamily="34" charset="0"/>
                        </a:rPr>
                        <a:t>Radial keratotomy</a:t>
                      </a:r>
                    </a:p>
                  </a:txBody>
                  <a:tcPr/>
                </a:tc>
                <a:tc>
                  <a:txBody>
                    <a:bodyPr/>
                    <a:lstStyle/>
                    <a:p>
                      <a:pPr algn="ctr"/>
                      <a:r>
                        <a:rPr lang="en-CA" sz="1200" dirty="0">
                          <a:latin typeface="Arial" panose="020B0604020202020204" pitchFamily="34" charset="0"/>
                          <a:cs typeface="Arial" panose="020B0604020202020204" pitchFamily="34" charset="0"/>
                        </a:rPr>
                        <a:t>4 (3.17%)</a:t>
                      </a:r>
                    </a:p>
                  </a:txBody>
                  <a:tcPr/>
                </a:tc>
                <a:extLst>
                  <a:ext uri="{0D108BD9-81ED-4DB2-BD59-A6C34878D82A}">
                    <a16:rowId xmlns:a16="http://schemas.microsoft.com/office/drawing/2014/main" val="1022804638"/>
                  </a:ext>
                </a:extLst>
              </a:tr>
              <a:tr h="0">
                <a:tc>
                  <a:txBody>
                    <a:bodyPr/>
                    <a:lstStyle/>
                    <a:p>
                      <a:r>
                        <a:rPr lang="en-CA" sz="1200" b="1" dirty="0">
                          <a:latin typeface="Arial" panose="020B0604020202020204" pitchFamily="34" charset="0"/>
                          <a:cs typeface="Arial" panose="020B0604020202020204" pitchFamily="34" charset="0"/>
                        </a:rPr>
                        <a:t>Pellucid marginal degeneration</a:t>
                      </a:r>
                    </a:p>
                  </a:txBody>
                  <a:tcPr/>
                </a:tc>
                <a:tc>
                  <a:txBody>
                    <a:bodyPr/>
                    <a:lstStyle/>
                    <a:p>
                      <a:pPr algn="ctr"/>
                      <a:r>
                        <a:rPr lang="en-CA" sz="1200" dirty="0">
                          <a:latin typeface="Arial" panose="020B0604020202020204" pitchFamily="34" charset="0"/>
                          <a:cs typeface="Arial" panose="020B0604020202020204" pitchFamily="34" charset="0"/>
                        </a:rPr>
                        <a:t>3 (2.38%)</a:t>
                      </a:r>
                    </a:p>
                  </a:txBody>
                  <a:tcPr/>
                </a:tc>
                <a:extLst>
                  <a:ext uri="{0D108BD9-81ED-4DB2-BD59-A6C34878D82A}">
                    <a16:rowId xmlns:a16="http://schemas.microsoft.com/office/drawing/2014/main" val="2547243808"/>
                  </a:ext>
                </a:extLst>
              </a:tr>
              <a:tr h="0">
                <a:tc>
                  <a:txBody>
                    <a:bodyPr/>
                    <a:lstStyle/>
                    <a:p>
                      <a:r>
                        <a:rPr lang="en-CA" sz="1200" b="1" dirty="0">
                          <a:latin typeface="Arial" panose="020B0604020202020204" pitchFamily="34" charset="0"/>
                          <a:cs typeface="Arial" panose="020B0604020202020204" pitchFamily="34" charset="0"/>
                        </a:rPr>
                        <a:t>Post-refractive ectasia</a:t>
                      </a:r>
                    </a:p>
                  </a:txBody>
                  <a:tcPr/>
                </a:tc>
                <a:tc>
                  <a:txBody>
                    <a:bodyPr/>
                    <a:lstStyle/>
                    <a:p>
                      <a:pPr algn="ctr"/>
                      <a:r>
                        <a:rPr lang="en-CA" sz="1200" dirty="0">
                          <a:latin typeface="Arial" panose="020B0604020202020204" pitchFamily="34" charset="0"/>
                          <a:cs typeface="Arial" panose="020B0604020202020204" pitchFamily="34" charset="0"/>
                        </a:rPr>
                        <a:t>2 (1.59%)</a:t>
                      </a:r>
                    </a:p>
                  </a:txBody>
                  <a:tcPr/>
                </a:tc>
                <a:extLst>
                  <a:ext uri="{0D108BD9-81ED-4DB2-BD59-A6C34878D82A}">
                    <a16:rowId xmlns:a16="http://schemas.microsoft.com/office/drawing/2014/main" val="3187844219"/>
                  </a:ext>
                </a:extLst>
              </a:tr>
            </a:tbl>
          </a:graphicData>
        </a:graphic>
      </p:graphicFrame>
      <p:graphicFrame>
        <p:nvGraphicFramePr>
          <p:cNvPr id="108" name="Table 4">
            <a:extLst>
              <a:ext uri="{FF2B5EF4-FFF2-40B4-BE49-F238E27FC236}">
                <a16:creationId xmlns:a16="http://schemas.microsoft.com/office/drawing/2014/main" id="{651D059E-5ED1-447F-9BFC-6CBB380CE324}"/>
              </a:ext>
            </a:extLst>
          </p:cNvPr>
          <p:cNvGraphicFramePr>
            <a:graphicFrameLocks noGrp="1"/>
          </p:cNvGraphicFramePr>
          <p:nvPr>
            <p:extLst>
              <p:ext uri="{D42A27DB-BD31-4B8C-83A1-F6EECF244321}">
                <p14:modId xmlns:p14="http://schemas.microsoft.com/office/powerpoint/2010/main" val="2911109758"/>
              </p:ext>
            </p:extLst>
          </p:nvPr>
        </p:nvGraphicFramePr>
        <p:xfrm>
          <a:off x="14798658" y="4334083"/>
          <a:ext cx="4392265" cy="2926080"/>
        </p:xfrm>
        <a:graphic>
          <a:graphicData uri="http://schemas.openxmlformats.org/drawingml/2006/table">
            <a:tbl>
              <a:tblPr firstRow="1" bandRow="1">
                <a:tableStyleId>{5C22544A-7EE6-4342-B048-85BDC9FD1C3A}</a:tableStyleId>
              </a:tblPr>
              <a:tblGrid>
                <a:gridCol w="2643013">
                  <a:extLst>
                    <a:ext uri="{9D8B030D-6E8A-4147-A177-3AD203B41FA5}">
                      <a16:colId xmlns:a16="http://schemas.microsoft.com/office/drawing/2014/main" val="2597744430"/>
                    </a:ext>
                  </a:extLst>
                </a:gridCol>
                <a:gridCol w="1749252">
                  <a:extLst>
                    <a:ext uri="{9D8B030D-6E8A-4147-A177-3AD203B41FA5}">
                      <a16:colId xmlns:a16="http://schemas.microsoft.com/office/drawing/2014/main" val="2850595068"/>
                    </a:ext>
                  </a:extLst>
                </a:gridCol>
              </a:tblGrid>
              <a:tr h="0">
                <a:tc>
                  <a:txBody>
                    <a:bodyPr/>
                    <a:lstStyle/>
                    <a:p>
                      <a:pPr algn="ctr"/>
                      <a:r>
                        <a:rPr lang="en-CA" sz="1200" dirty="0">
                          <a:latin typeface="Arial" panose="020B0604020202020204" pitchFamily="34" charset="0"/>
                          <a:cs typeface="Arial" panose="020B0604020202020204" pitchFamily="34" charset="0"/>
                        </a:rPr>
                        <a:t>OSD</a:t>
                      </a:r>
                    </a:p>
                  </a:txBody>
                  <a:tcPr anchor="ctr"/>
                </a:tc>
                <a:tc>
                  <a:txBody>
                    <a:bodyPr/>
                    <a:lstStyle/>
                    <a:p>
                      <a:pPr algn="ctr"/>
                      <a:r>
                        <a:rPr lang="en-CA" sz="1200" dirty="0">
                          <a:latin typeface="Arial" panose="020B0604020202020204" pitchFamily="34" charset="0"/>
                          <a:cs typeface="Arial" panose="020B0604020202020204" pitchFamily="34" charset="0"/>
                        </a:rPr>
                        <a:t>Number of diagnoses (% of eyes)</a:t>
                      </a:r>
                    </a:p>
                  </a:txBody>
                  <a:tcPr anchor="ctr"/>
                </a:tc>
                <a:extLst>
                  <a:ext uri="{0D108BD9-81ED-4DB2-BD59-A6C34878D82A}">
                    <a16:rowId xmlns:a16="http://schemas.microsoft.com/office/drawing/2014/main" val="1963416143"/>
                  </a:ext>
                </a:extLst>
              </a:tr>
              <a:tr h="0">
                <a:tc>
                  <a:txBody>
                    <a:bodyPr/>
                    <a:lstStyle/>
                    <a:p>
                      <a:r>
                        <a:rPr lang="en-CA" sz="1200" b="1" dirty="0">
                          <a:latin typeface="Arial" panose="020B0604020202020204" pitchFamily="34" charset="0"/>
                          <a:cs typeface="Arial" panose="020B0604020202020204" pitchFamily="34" charset="0"/>
                        </a:rPr>
                        <a:t>Limbal stem cell deficiency</a:t>
                      </a:r>
                    </a:p>
                  </a:txBody>
                  <a:tcPr/>
                </a:tc>
                <a:tc>
                  <a:txBody>
                    <a:bodyPr/>
                    <a:lstStyle/>
                    <a:p>
                      <a:pPr algn="ctr"/>
                      <a:r>
                        <a:rPr lang="en-CA" sz="1200" dirty="0">
                          <a:latin typeface="Arial" panose="020B0604020202020204" pitchFamily="34" charset="0"/>
                          <a:cs typeface="Arial" panose="020B0604020202020204" pitchFamily="34" charset="0"/>
                        </a:rPr>
                        <a:t>17 (13.49%)</a:t>
                      </a:r>
                    </a:p>
                  </a:txBody>
                  <a:tcPr/>
                </a:tc>
                <a:extLst>
                  <a:ext uri="{0D108BD9-81ED-4DB2-BD59-A6C34878D82A}">
                    <a16:rowId xmlns:a16="http://schemas.microsoft.com/office/drawing/2014/main" val="2443976789"/>
                  </a:ext>
                </a:extLst>
              </a:tr>
              <a:tr h="0">
                <a:tc>
                  <a:txBody>
                    <a:bodyPr/>
                    <a:lstStyle/>
                    <a:p>
                      <a:r>
                        <a:rPr lang="en-CA" sz="1200" b="1" dirty="0">
                          <a:latin typeface="Arial" panose="020B0604020202020204" pitchFamily="34" charset="0"/>
                          <a:cs typeface="Arial" panose="020B0604020202020204" pitchFamily="34" charset="0"/>
                        </a:rPr>
                        <a:t>Graft versus host disease</a:t>
                      </a:r>
                    </a:p>
                  </a:txBody>
                  <a:tcPr/>
                </a:tc>
                <a:tc>
                  <a:txBody>
                    <a:bodyPr/>
                    <a:lstStyle/>
                    <a:p>
                      <a:pPr algn="ctr"/>
                      <a:r>
                        <a:rPr lang="en-CA" sz="1200" dirty="0">
                          <a:latin typeface="Arial" panose="020B0604020202020204" pitchFamily="34" charset="0"/>
                          <a:cs typeface="Arial" panose="020B0604020202020204" pitchFamily="34" charset="0"/>
                        </a:rPr>
                        <a:t>15 (11.90%)</a:t>
                      </a:r>
                    </a:p>
                  </a:txBody>
                  <a:tcPr/>
                </a:tc>
                <a:extLst>
                  <a:ext uri="{0D108BD9-81ED-4DB2-BD59-A6C34878D82A}">
                    <a16:rowId xmlns:a16="http://schemas.microsoft.com/office/drawing/2014/main" val="3089906018"/>
                  </a:ext>
                </a:extLst>
              </a:tr>
              <a:tr h="0">
                <a:tc>
                  <a:txBody>
                    <a:bodyPr/>
                    <a:lstStyle/>
                    <a:p>
                      <a:r>
                        <a:rPr lang="en-CA" sz="1200" b="1" dirty="0">
                          <a:latin typeface="Arial" panose="020B0604020202020204" pitchFamily="34" charset="0"/>
                          <a:cs typeface="Arial" panose="020B0604020202020204" pitchFamily="34" charset="0"/>
                        </a:rPr>
                        <a:t>Stevens-Johnson syndrome</a:t>
                      </a:r>
                    </a:p>
                  </a:txBody>
                  <a:tcPr/>
                </a:tc>
                <a:tc>
                  <a:txBody>
                    <a:bodyPr/>
                    <a:lstStyle/>
                    <a:p>
                      <a:pPr algn="ctr"/>
                      <a:r>
                        <a:rPr lang="en-CA" sz="1200" dirty="0">
                          <a:latin typeface="Arial" panose="020B0604020202020204" pitchFamily="34" charset="0"/>
                          <a:cs typeface="Arial" panose="020B0604020202020204" pitchFamily="34" charset="0"/>
                        </a:rPr>
                        <a:t>14 </a:t>
                      </a:r>
                      <a:r>
                        <a:rPr lang="en-CA" sz="1200">
                          <a:latin typeface="Arial" panose="020B0604020202020204" pitchFamily="34" charset="0"/>
                          <a:cs typeface="Arial" panose="020B0604020202020204" pitchFamily="34" charset="0"/>
                        </a:rPr>
                        <a:t>(11.11%)</a:t>
                      </a:r>
                      <a:endParaRPr lang="en-C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2969146"/>
                  </a:ext>
                </a:extLst>
              </a:tr>
              <a:tr h="0">
                <a:tc>
                  <a:txBody>
                    <a:bodyPr/>
                    <a:lstStyle/>
                    <a:p>
                      <a:r>
                        <a:rPr lang="en-CA" sz="1200" b="1" dirty="0">
                          <a:latin typeface="Arial" panose="020B0604020202020204" pitchFamily="34" charset="0"/>
                          <a:cs typeface="Arial" panose="020B0604020202020204" pitchFamily="34" charset="0"/>
                        </a:rPr>
                        <a:t>Severe dry eye (other etiologies*)</a:t>
                      </a:r>
                    </a:p>
                  </a:txBody>
                  <a:tcPr/>
                </a:tc>
                <a:tc>
                  <a:txBody>
                    <a:bodyPr/>
                    <a:lstStyle/>
                    <a:p>
                      <a:pPr algn="ctr"/>
                      <a:r>
                        <a:rPr lang="en-CA" sz="1200" dirty="0">
                          <a:latin typeface="Arial" panose="020B0604020202020204" pitchFamily="34" charset="0"/>
                          <a:cs typeface="Arial" panose="020B0604020202020204" pitchFamily="34" charset="0"/>
                        </a:rPr>
                        <a:t>14 (11.11%)</a:t>
                      </a:r>
                    </a:p>
                  </a:txBody>
                  <a:tcPr/>
                </a:tc>
                <a:extLst>
                  <a:ext uri="{0D108BD9-81ED-4DB2-BD59-A6C34878D82A}">
                    <a16:rowId xmlns:a16="http://schemas.microsoft.com/office/drawing/2014/main" val="3795019727"/>
                  </a:ext>
                </a:extLst>
              </a:tr>
              <a:tr h="0">
                <a:tc>
                  <a:txBody>
                    <a:bodyPr/>
                    <a:lstStyle/>
                    <a:p>
                      <a:r>
                        <a:rPr lang="en-CA" sz="1200" b="1" dirty="0">
                          <a:latin typeface="Arial" panose="020B0604020202020204" pitchFamily="34" charset="0"/>
                          <a:cs typeface="Arial" panose="020B0604020202020204" pitchFamily="34" charset="0"/>
                        </a:rPr>
                        <a:t>Neurotrophic keratopathy</a:t>
                      </a:r>
                    </a:p>
                  </a:txBody>
                  <a:tcPr/>
                </a:tc>
                <a:tc>
                  <a:txBody>
                    <a:bodyPr/>
                    <a:lstStyle/>
                    <a:p>
                      <a:pPr algn="ctr"/>
                      <a:r>
                        <a:rPr lang="en-CA" sz="1200" dirty="0">
                          <a:latin typeface="Arial" panose="020B0604020202020204" pitchFamily="34" charset="0"/>
                          <a:cs typeface="Arial" panose="020B0604020202020204" pitchFamily="34" charset="0"/>
                        </a:rPr>
                        <a:t>11 (8.73%)</a:t>
                      </a:r>
                    </a:p>
                  </a:txBody>
                  <a:tcPr/>
                </a:tc>
                <a:extLst>
                  <a:ext uri="{0D108BD9-81ED-4DB2-BD59-A6C34878D82A}">
                    <a16:rowId xmlns:a16="http://schemas.microsoft.com/office/drawing/2014/main" val="1022804638"/>
                  </a:ext>
                </a:extLst>
              </a:tr>
              <a:tr h="0">
                <a:tc>
                  <a:txBody>
                    <a:bodyPr/>
                    <a:lstStyle/>
                    <a:p>
                      <a:r>
                        <a:rPr lang="en-CA" sz="1200" b="1" dirty="0">
                          <a:latin typeface="Arial" panose="020B0604020202020204" pitchFamily="34" charset="0"/>
                          <a:cs typeface="Arial" panose="020B0604020202020204" pitchFamily="34" charset="0"/>
                        </a:rPr>
                        <a:t>Sjogren’s syndrome</a:t>
                      </a:r>
                    </a:p>
                  </a:txBody>
                  <a:tcPr/>
                </a:tc>
                <a:tc>
                  <a:txBody>
                    <a:bodyPr/>
                    <a:lstStyle/>
                    <a:p>
                      <a:pPr algn="ctr"/>
                      <a:r>
                        <a:rPr lang="en-CA" sz="1200" dirty="0">
                          <a:latin typeface="Arial" panose="020B0604020202020204" pitchFamily="34" charset="0"/>
                          <a:cs typeface="Arial" panose="020B0604020202020204" pitchFamily="34" charset="0"/>
                        </a:rPr>
                        <a:t>10 (7.94%)</a:t>
                      </a:r>
                    </a:p>
                  </a:txBody>
                  <a:tcPr/>
                </a:tc>
                <a:extLst>
                  <a:ext uri="{0D108BD9-81ED-4DB2-BD59-A6C34878D82A}">
                    <a16:rowId xmlns:a16="http://schemas.microsoft.com/office/drawing/2014/main" val="2547243808"/>
                  </a:ext>
                </a:extLst>
              </a:tr>
              <a:tr h="0">
                <a:tc>
                  <a:txBody>
                    <a:bodyPr/>
                    <a:lstStyle/>
                    <a:p>
                      <a:r>
                        <a:rPr lang="en-CA" sz="1200" b="1" dirty="0">
                          <a:latin typeface="Arial" panose="020B0604020202020204" pitchFamily="34" charset="0"/>
                          <a:cs typeface="Arial" panose="020B0604020202020204" pitchFamily="34" charset="0"/>
                        </a:rPr>
                        <a:t>Exposure keratopathy</a:t>
                      </a:r>
                    </a:p>
                  </a:txBody>
                  <a:tcPr/>
                </a:tc>
                <a:tc>
                  <a:txBody>
                    <a:bodyPr/>
                    <a:lstStyle/>
                    <a:p>
                      <a:pPr algn="ctr"/>
                      <a:r>
                        <a:rPr lang="en-CA" sz="1200" dirty="0">
                          <a:latin typeface="Arial" panose="020B0604020202020204" pitchFamily="34" charset="0"/>
                          <a:cs typeface="Arial" panose="020B0604020202020204" pitchFamily="34" charset="0"/>
                        </a:rPr>
                        <a:t>2 (1.59%)</a:t>
                      </a:r>
                    </a:p>
                  </a:txBody>
                  <a:tcPr/>
                </a:tc>
                <a:extLst>
                  <a:ext uri="{0D108BD9-81ED-4DB2-BD59-A6C34878D82A}">
                    <a16:rowId xmlns:a16="http://schemas.microsoft.com/office/drawing/2014/main" val="1873837987"/>
                  </a:ext>
                </a:extLst>
              </a:tr>
              <a:tr h="0">
                <a:tc>
                  <a:txBody>
                    <a:bodyPr/>
                    <a:lstStyle/>
                    <a:p>
                      <a:r>
                        <a:rPr lang="en-CA" sz="1200" b="1" dirty="0">
                          <a:latin typeface="Arial" panose="020B0604020202020204" pitchFamily="34" charset="0"/>
                          <a:cs typeface="Arial" panose="020B0604020202020204" pitchFamily="34" charset="0"/>
                        </a:rPr>
                        <a:t>Neuropathic pain</a:t>
                      </a:r>
                    </a:p>
                  </a:txBody>
                  <a:tcPr/>
                </a:tc>
                <a:tc>
                  <a:txBody>
                    <a:bodyPr/>
                    <a:lstStyle/>
                    <a:p>
                      <a:pPr algn="ctr"/>
                      <a:r>
                        <a:rPr lang="en-CA" sz="1200" dirty="0">
                          <a:latin typeface="Arial" panose="020B0604020202020204" pitchFamily="34" charset="0"/>
                          <a:cs typeface="Arial" panose="020B0604020202020204" pitchFamily="34" charset="0"/>
                        </a:rPr>
                        <a:t>2 (1.59%)</a:t>
                      </a:r>
                    </a:p>
                  </a:txBody>
                  <a:tcPr/>
                </a:tc>
                <a:extLst>
                  <a:ext uri="{0D108BD9-81ED-4DB2-BD59-A6C34878D82A}">
                    <a16:rowId xmlns:a16="http://schemas.microsoft.com/office/drawing/2014/main" val="2194953468"/>
                  </a:ext>
                </a:extLst>
              </a:tr>
              <a:tr h="0">
                <a:tc>
                  <a:txBody>
                    <a:bodyPr/>
                    <a:lstStyle/>
                    <a:p>
                      <a:r>
                        <a:rPr lang="en-CA" sz="1200" b="1" dirty="0">
                          <a:latin typeface="Arial" panose="020B0604020202020204" pitchFamily="34" charset="0"/>
                          <a:cs typeface="Arial" panose="020B0604020202020204" pitchFamily="34" charset="0"/>
                        </a:rPr>
                        <a:t>Chemical burn</a:t>
                      </a:r>
                    </a:p>
                  </a:txBody>
                  <a:tcPr/>
                </a:tc>
                <a:tc>
                  <a:txBody>
                    <a:bodyPr/>
                    <a:lstStyle/>
                    <a:p>
                      <a:pPr algn="ctr"/>
                      <a:r>
                        <a:rPr lang="en-CA" sz="1200" dirty="0">
                          <a:latin typeface="Arial" panose="020B0604020202020204" pitchFamily="34" charset="0"/>
                          <a:cs typeface="Arial" panose="020B0604020202020204" pitchFamily="34" charset="0"/>
                        </a:rPr>
                        <a:t>1 (0.79%)</a:t>
                      </a:r>
                    </a:p>
                  </a:txBody>
                  <a:tcPr/>
                </a:tc>
                <a:extLst>
                  <a:ext uri="{0D108BD9-81ED-4DB2-BD59-A6C34878D82A}">
                    <a16:rowId xmlns:a16="http://schemas.microsoft.com/office/drawing/2014/main" val="3187844219"/>
                  </a:ext>
                </a:extLst>
              </a:tr>
            </a:tbl>
          </a:graphicData>
        </a:graphic>
      </p:graphicFrame>
      <p:graphicFrame>
        <p:nvGraphicFramePr>
          <p:cNvPr id="109" name="Table 108">
            <a:extLst>
              <a:ext uri="{FF2B5EF4-FFF2-40B4-BE49-F238E27FC236}">
                <a16:creationId xmlns:a16="http://schemas.microsoft.com/office/drawing/2014/main" id="{2F9D66A7-583D-4946-9456-D3134C07C639}"/>
              </a:ext>
            </a:extLst>
          </p:cNvPr>
          <p:cNvGraphicFramePr>
            <a:graphicFrameLocks noGrp="1"/>
          </p:cNvGraphicFramePr>
          <p:nvPr>
            <p:extLst>
              <p:ext uri="{D42A27DB-BD31-4B8C-83A1-F6EECF244321}">
                <p14:modId xmlns:p14="http://schemas.microsoft.com/office/powerpoint/2010/main" val="1790000304"/>
              </p:ext>
            </p:extLst>
          </p:nvPr>
        </p:nvGraphicFramePr>
        <p:xfrm>
          <a:off x="10582109" y="7456134"/>
          <a:ext cx="8180075" cy="2038670"/>
        </p:xfrm>
        <a:graphic>
          <a:graphicData uri="http://schemas.openxmlformats.org/drawingml/2006/table">
            <a:tbl>
              <a:tblPr firstRow="1" firstCol="1" bandRow="1">
                <a:tableStyleId>{B301B821-A1FF-4177-AEE7-76D212191A09}</a:tableStyleId>
              </a:tblPr>
              <a:tblGrid>
                <a:gridCol w="1500188">
                  <a:extLst>
                    <a:ext uri="{9D8B030D-6E8A-4147-A177-3AD203B41FA5}">
                      <a16:colId xmlns:a16="http://schemas.microsoft.com/office/drawing/2014/main" val="3861337939"/>
                    </a:ext>
                  </a:extLst>
                </a:gridCol>
                <a:gridCol w="1972020">
                  <a:extLst>
                    <a:ext uri="{9D8B030D-6E8A-4147-A177-3AD203B41FA5}">
                      <a16:colId xmlns:a16="http://schemas.microsoft.com/office/drawing/2014/main" val="394915014"/>
                    </a:ext>
                  </a:extLst>
                </a:gridCol>
                <a:gridCol w="2080735">
                  <a:extLst>
                    <a:ext uri="{9D8B030D-6E8A-4147-A177-3AD203B41FA5}">
                      <a16:colId xmlns:a16="http://schemas.microsoft.com/office/drawing/2014/main" val="2927623134"/>
                    </a:ext>
                  </a:extLst>
                </a:gridCol>
                <a:gridCol w="823795">
                  <a:extLst>
                    <a:ext uri="{9D8B030D-6E8A-4147-A177-3AD203B41FA5}">
                      <a16:colId xmlns:a16="http://schemas.microsoft.com/office/drawing/2014/main" val="2293653459"/>
                    </a:ext>
                  </a:extLst>
                </a:gridCol>
                <a:gridCol w="1803337">
                  <a:extLst>
                    <a:ext uri="{9D8B030D-6E8A-4147-A177-3AD203B41FA5}">
                      <a16:colId xmlns:a16="http://schemas.microsoft.com/office/drawing/2014/main" val="4122064527"/>
                    </a:ext>
                  </a:extLst>
                </a:gridCol>
              </a:tblGrid>
              <a:tr h="196645">
                <a:tc>
                  <a:txBody>
                    <a:bodyPr/>
                    <a:lstStyle/>
                    <a:p>
                      <a:pPr algn="ctr">
                        <a:lnSpc>
                          <a:spcPct val="107000"/>
                        </a:lnSpc>
                        <a:spcAft>
                          <a:spcPts val="800"/>
                        </a:spcAft>
                      </a:pPr>
                      <a:r>
                        <a:rPr lang="en-CA" sz="1200" dirty="0">
                          <a:effectLst/>
                          <a:latin typeface="Arial" panose="020B0604020202020204" pitchFamily="34" charset="0"/>
                          <a:cs typeface="Arial" panose="020B0604020202020204" pitchFamily="34" charset="0"/>
                        </a:rPr>
                        <a:t>Group (n, eyes)</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solidFill>
                            <a:schemeClr val="bg1"/>
                          </a:solidFill>
                          <a:effectLst/>
                          <a:latin typeface="Arial" panose="020B0604020202020204" pitchFamily="34" charset="0"/>
                          <a:cs typeface="Arial" panose="020B0604020202020204" pitchFamily="34" charset="0"/>
                        </a:rPr>
                        <a:t>Pre-PROSE BCVA</a:t>
                      </a:r>
                      <a:br>
                        <a:rPr lang="en-CA" sz="1200" dirty="0">
                          <a:solidFill>
                            <a:schemeClr val="bg1"/>
                          </a:solidFill>
                          <a:effectLst/>
                          <a:latin typeface="Arial" panose="020B0604020202020204" pitchFamily="34" charset="0"/>
                          <a:cs typeface="Arial" panose="020B0604020202020204" pitchFamily="34" charset="0"/>
                        </a:rPr>
                      </a:br>
                      <a:r>
                        <a:rPr lang="en-CA" sz="1200" b="0" dirty="0" err="1">
                          <a:solidFill>
                            <a:schemeClr val="bg1"/>
                          </a:solidFill>
                          <a:effectLst/>
                          <a:latin typeface="Arial" panose="020B0604020202020204" pitchFamily="34" charset="0"/>
                          <a:cs typeface="Arial" panose="020B0604020202020204" pitchFamily="34" charset="0"/>
                        </a:rPr>
                        <a:t>logMAR</a:t>
                      </a:r>
                      <a:r>
                        <a:rPr lang="en-CA" sz="1200" b="0" dirty="0">
                          <a:solidFill>
                            <a:schemeClr val="bg1"/>
                          </a:solidFill>
                          <a:effectLst/>
                          <a:latin typeface="Arial" panose="020B0604020202020204" pitchFamily="34" charset="0"/>
                          <a:cs typeface="Arial" panose="020B0604020202020204" pitchFamily="34" charset="0"/>
                        </a:rPr>
                        <a:t> (mean ± SD)</a:t>
                      </a:r>
                    </a:p>
                    <a:p>
                      <a:pPr algn="ctr">
                        <a:lnSpc>
                          <a:spcPct val="107000"/>
                        </a:lnSpc>
                        <a:spcAft>
                          <a:spcPts val="300"/>
                        </a:spcAft>
                      </a:pPr>
                      <a:r>
                        <a:rPr lang="en-CA" sz="1200" b="0" dirty="0">
                          <a:solidFill>
                            <a:schemeClr val="bg1"/>
                          </a:solidFill>
                          <a:effectLst/>
                          <a:latin typeface="Arial" panose="020B0604020202020204" pitchFamily="34" charset="0"/>
                          <a:cs typeface="Arial" panose="020B0604020202020204" pitchFamily="34" charset="0"/>
                        </a:rPr>
                        <a:t>Snellen</a:t>
                      </a:r>
                      <a:endParaRPr lang="en-CA"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solidFill>
                            <a:schemeClr val="bg1"/>
                          </a:solidFill>
                          <a:effectLst/>
                          <a:latin typeface="Arial" panose="020B0604020202020204" pitchFamily="34" charset="0"/>
                          <a:cs typeface="Arial" panose="020B0604020202020204" pitchFamily="34" charset="0"/>
                        </a:rPr>
                        <a:t>PROSE BCVA</a:t>
                      </a:r>
                      <a:br>
                        <a:rPr lang="en-CA" sz="1200" dirty="0">
                          <a:solidFill>
                            <a:schemeClr val="bg1"/>
                          </a:solidFill>
                          <a:effectLst/>
                          <a:latin typeface="Arial" panose="020B0604020202020204" pitchFamily="34" charset="0"/>
                          <a:cs typeface="Arial" panose="020B0604020202020204" pitchFamily="34" charset="0"/>
                        </a:rPr>
                      </a:br>
                      <a:r>
                        <a:rPr lang="en-CA" sz="1200" b="0" dirty="0" err="1">
                          <a:solidFill>
                            <a:schemeClr val="bg1"/>
                          </a:solidFill>
                          <a:effectLst/>
                          <a:latin typeface="Arial" panose="020B0604020202020204" pitchFamily="34" charset="0"/>
                          <a:cs typeface="Arial" panose="020B0604020202020204" pitchFamily="34" charset="0"/>
                        </a:rPr>
                        <a:t>logMAR</a:t>
                      </a:r>
                      <a:r>
                        <a:rPr lang="en-CA" sz="1200" b="0" dirty="0">
                          <a:solidFill>
                            <a:schemeClr val="bg1"/>
                          </a:solidFill>
                          <a:effectLst/>
                          <a:latin typeface="Arial" panose="020B0604020202020204" pitchFamily="34" charset="0"/>
                          <a:cs typeface="Arial" panose="020B0604020202020204" pitchFamily="34" charset="0"/>
                        </a:rPr>
                        <a:t> (mean ± SD)</a:t>
                      </a:r>
                    </a:p>
                    <a:p>
                      <a:pPr algn="ctr">
                        <a:lnSpc>
                          <a:spcPct val="107000"/>
                        </a:lnSpc>
                        <a:spcAft>
                          <a:spcPts val="300"/>
                        </a:spcAft>
                      </a:pPr>
                      <a:r>
                        <a:rPr lang="en-CA" sz="1200" b="0" dirty="0">
                          <a:solidFill>
                            <a:schemeClr val="bg1"/>
                          </a:solidFill>
                          <a:effectLst/>
                          <a:latin typeface="Arial" panose="020B0604020202020204" pitchFamily="34" charset="0"/>
                          <a:cs typeface="Arial" panose="020B0604020202020204" pitchFamily="34" charset="0"/>
                        </a:rPr>
                        <a:t>Snellen</a:t>
                      </a:r>
                      <a:endParaRPr lang="en-CA"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200" dirty="0">
                          <a:solidFill>
                            <a:schemeClr val="bg1"/>
                          </a:solidFill>
                          <a:effectLst/>
                          <a:latin typeface="Arial" panose="020B0604020202020204" pitchFamily="34" charset="0"/>
                          <a:cs typeface="Arial" panose="020B0604020202020204" pitchFamily="34" charset="0"/>
                        </a:rPr>
                        <a:t>P-Value</a:t>
                      </a:r>
                      <a:endParaRPr lang="en-C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solidFill>
                            <a:schemeClr val="bg1"/>
                          </a:solidFill>
                          <a:effectLst/>
                          <a:latin typeface="Arial" panose="020B0604020202020204" pitchFamily="34" charset="0"/>
                          <a:cs typeface="Arial" panose="020B0604020202020204" pitchFamily="34" charset="0"/>
                        </a:rPr>
                        <a:t>ΔBCVA</a:t>
                      </a:r>
                      <a:br>
                        <a:rPr lang="en-CA" sz="1200" dirty="0">
                          <a:solidFill>
                            <a:schemeClr val="bg1"/>
                          </a:solidFill>
                          <a:effectLst/>
                          <a:latin typeface="Arial" panose="020B0604020202020204" pitchFamily="34" charset="0"/>
                          <a:cs typeface="Arial" panose="020B0604020202020204" pitchFamily="34" charset="0"/>
                        </a:rPr>
                      </a:br>
                      <a:r>
                        <a:rPr lang="en-CA" sz="1200" b="0" dirty="0" err="1">
                          <a:solidFill>
                            <a:schemeClr val="bg1"/>
                          </a:solidFill>
                          <a:effectLst/>
                          <a:latin typeface="Arial" panose="020B0604020202020204" pitchFamily="34" charset="0"/>
                          <a:cs typeface="Arial" panose="020B0604020202020204" pitchFamily="34" charset="0"/>
                        </a:rPr>
                        <a:t>logMAR</a:t>
                      </a:r>
                      <a:r>
                        <a:rPr lang="en-CA" sz="1200" b="0" dirty="0">
                          <a:solidFill>
                            <a:schemeClr val="bg1"/>
                          </a:solidFill>
                          <a:effectLst/>
                          <a:latin typeface="Arial" panose="020B0604020202020204" pitchFamily="34" charset="0"/>
                          <a:cs typeface="Arial" panose="020B0604020202020204" pitchFamily="34" charset="0"/>
                        </a:rPr>
                        <a:t> (mean ± SD)</a:t>
                      </a:r>
                    </a:p>
                    <a:p>
                      <a:pPr algn="ctr">
                        <a:lnSpc>
                          <a:spcPct val="107000"/>
                        </a:lnSpc>
                        <a:spcAft>
                          <a:spcPts val="300"/>
                        </a:spcAft>
                      </a:pPr>
                      <a:r>
                        <a:rPr lang="en-CA" sz="1200" b="0" dirty="0">
                          <a:solidFill>
                            <a:schemeClr val="bg1"/>
                          </a:solidFill>
                          <a:effectLst/>
                          <a:latin typeface="Arial" panose="020B0604020202020204" pitchFamily="34" charset="0"/>
                          <a:cs typeface="Arial" panose="020B0604020202020204" pitchFamily="34" charset="0"/>
                        </a:rPr>
                        <a:t>Snellen</a:t>
                      </a:r>
                      <a:endParaRPr lang="en-CA" sz="12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495338"/>
                  </a:ext>
                </a:extLst>
              </a:tr>
              <a:tr h="355327">
                <a:tc>
                  <a:txBody>
                    <a:bodyPr/>
                    <a:lstStyle/>
                    <a:p>
                      <a:pPr>
                        <a:lnSpc>
                          <a:spcPct val="107000"/>
                        </a:lnSpc>
                        <a:spcAft>
                          <a:spcPts val="800"/>
                        </a:spcAft>
                      </a:pPr>
                      <a:r>
                        <a:rPr lang="en-CA" sz="1200" dirty="0">
                          <a:effectLst/>
                          <a:latin typeface="Arial" panose="020B0604020202020204" pitchFamily="34" charset="0"/>
                          <a:cs typeface="Arial" panose="020B0604020202020204" pitchFamily="34" charset="0"/>
                        </a:rPr>
                        <a:t>Overall (n = 126)</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0.58 ± 0.54</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20/76</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0.17 ± 0.24</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20/30</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n-CA" sz="1200" b="1" dirty="0">
                          <a:effectLst/>
                          <a:latin typeface="Arial" panose="020B0604020202020204" pitchFamily="34" charset="0"/>
                          <a:cs typeface="Arial" panose="020B0604020202020204" pitchFamily="34" charset="0"/>
                        </a:rPr>
                        <a:t>&lt;0.001</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-0.40 ± 0.44</a:t>
                      </a:r>
                    </a:p>
                    <a:p>
                      <a:pPr algn="ctr">
                        <a:lnSpc>
                          <a:spcPct val="107000"/>
                        </a:lnSpc>
                        <a:spcAft>
                          <a:spcPts val="300"/>
                        </a:spcAft>
                      </a:pPr>
                      <a:r>
                        <a:rPr lang="en-CA" sz="1200" b="1" dirty="0">
                          <a:effectLst/>
                          <a:latin typeface="Arial" panose="020B0604020202020204" pitchFamily="34" charset="0"/>
                          <a:cs typeface="Arial" panose="020B0604020202020204" pitchFamily="34" charset="0"/>
                        </a:rPr>
                        <a:t>4-line improvement</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2680292"/>
                  </a:ext>
                </a:extLst>
              </a:tr>
              <a:tr h="355327">
                <a:tc>
                  <a:txBody>
                    <a:bodyPr/>
                    <a:lstStyle/>
                    <a:p>
                      <a:pPr>
                        <a:lnSpc>
                          <a:spcPct val="107000"/>
                        </a:lnSpc>
                        <a:spcAft>
                          <a:spcPts val="800"/>
                        </a:spcAft>
                      </a:pPr>
                      <a:r>
                        <a:rPr lang="en-CA" sz="1200" dirty="0">
                          <a:effectLst/>
                          <a:latin typeface="Arial" panose="020B0604020202020204" pitchFamily="34" charset="0"/>
                          <a:cs typeface="Arial" panose="020B0604020202020204" pitchFamily="34" charset="0"/>
                        </a:rPr>
                        <a:t>Distorted Corneal Surface (n = 58)</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0.68 ± 0.47</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20/96</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0.14 ± 0.18</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20/28</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800"/>
                        </a:spcAft>
                      </a:pPr>
                      <a:r>
                        <a:rPr lang="en-CA" sz="1200" b="1" dirty="0">
                          <a:effectLst/>
                          <a:latin typeface="Arial" panose="020B0604020202020204" pitchFamily="34" charset="0"/>
                          <a:cs typeface="Arial" panose="020B0604020202020204" pitchFamily="34" charset="0"/>
                        </a:rPr>
                        <a:t>&lt;0.001</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-0.52 ± 0.45</a:t>
                      </a:r>
                    </a:p>
                    <a:p>
                      <a:pPr algn="ctr">
                        <a:lnSpc>
                          <a:spcPct val="107000"/>
                        </a:lnSpc>
                        <a:spcAft>
                          <a:spcPts val="300"/>
                        </a:spcAft>
                      </a:pPr>
                      <a:r>
                        <a:rPr lang="en-CA" sz="1200" b="1" dirty="0">
                          <a:effectLst/>
                          <a:latin typeface="Arial" panose="020B0604020202020204" pitchFamily="34" charset="0"/>
                          <a:cs typeface="Arial" panose="020B0604020202020204" pitchFamily="34" charset="0"/>
                        </a:rPr>
                        <a:t>5-line improvement</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0039998"/>
                  </a:ext>
                </a:extLst>
              </a:tr>
              <a:tr h="355327">
                <a:tc>
                  <a:txBody>
                    <a:bodyPr/>
                    <a:lstStyle/>
                    <a:p>
                      <a:pPr>
                        <a:lnSpc>
                          <a:spcPct val="107000"/>
                        </a:lnSpc>
                        <a:spcAft>
                          <a:spcPts val="800"/>
                        </a:spcAft>
                      </a:pPr>
                      <a:r>
                        <a:rPr lang="en-CA" sz="1200" dirty="0">
                          <a:effectLst/>
                          <a:latin typeface="Arial" panose="020B0604020202020204" pitchFamily="34" charset="0"/>
                          <a:cs typeface="Arial" panose="020B0604020202020204" pitchFamily="34" charset="0"/>
                        </a:rPr>
                        <a:t>OSD (n = 68)</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0.48 ± 0.58</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20/60</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0.19 ± 0.29</a:t>
                      </a:r>
                    </a:p>
                    <a:p>
                      <a:pPr algn="ctr">
                        <a:lnSpc>
                          <a:spcPct val="107000"/>
                        </a:lnSpc>
                        <a:spcAft>
                          <a:spcPts val="300"/>
                        </a:spcAft>
                      </a:pPr>
                      <a:r>
                        <a:rPr lang="en-CA" sz="1200" dirty="0">
                          <a:effectLst/>
                          <a:latin typeface="Arial" panose="020B0604020202020204" pitchFamily="34" charset="0"/>
                          <a:cs typeface="Arial" panose="020B0604020202020204" pitchFamily="34" charset="0"/>
                        </a:rPr>
                        <a:t>20/31</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800"/>
                        </a:spcAft>
                      </a:pPr>
                      <a:r>
                        <a:rPr lang="en-CA" sz="1200" b="1" dirty="0">
                          <a:effectLst/>
                          <a:latin typeface="Arial" panose="020B0604020202020204" pitchFamily="34" charset="0"/>
                          <a:cs typeface="Arial" panose="020B0604020202020204" pitchFamily="34" charset="0"/>
                        </a:rPr>
                        <a:t>&lt;0.001</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300"/>
                        </a:spcAft>
                      </a:pPr>
                      <a:r>
                        <a:rPr lang="en-CA" sz="1200" dirty="0">
                          <a:effectLst/>
                          <a:latin typeface="Arial" panose="020B0604020202020204" pitchFamily="34" charset="0"/>
                          <a:cs typeface="Arial" panose="020B0604020202020204" pitchFamily="34" charset="0"/>
                        </a:rPr>
                        <a:t>-0.29 ± 0.41</a:t>
                      </a:r>
                    </a:p>
                    <a:p>
                      <a:pPr algn="ctr">
                        <a:lnSpc>
                          <a:spcPct val="107000"/>
                        </a:lnSpc>
                        <a:spcAft>
                          <a:spcPts val="300"/>
                        </a:spcAft>
                      </a:pPr>
                      <a:r>
                        <a:rPr lang="en-CA" sz="1200" b="1" dirty="0">
                          <a:effectLst/>
                          <a:latin typeface="Arial" panose="020B0604020202020204" pitchFamily="34" charset="0"/>
                          <a:cs typeface="Arial" panose="020B0604020202020204" pitchFamily="34" charset="0"/>
                        </a:rPr>
                        <a:t>3-line improvement</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extLst>
                  <a:ext uri="{0D108BD9-81ED-4DB2-BD59-A6C34878D82A}">
                    <a16:rowId xmlns:a16="http://schemas.microsoft.com/office/drawing/2014/main" val="1464681765"/>
                  </a:ext>
                </a:extLst>
              </a:tr>
              <a:tr h="141456">
                <a:tc>
                  <a:txBody>
                    <a:bodyPr/>
                    <a:lstStyle/>
                    <a:p>
                      <a:pPr>
                        <a:lnSpc>
                          <a:spcPct val="107000"/>
                        </a:lnSpc>
                        <a:spcAft>
                          <a:spcPts val="800"/>
                        </a:spcAft>
                      </a:pPr>
                      <a:r>
                        <a:rPr lang="en-CA" sz="1200" dirty="0">
                          <a:effectLst/>
                          <a:latin typeface="Arial" panose="020B0604020202020204" pitchFamily="34" charset="0"/>
                          <a:cs typeface="Arial" panose="020B0604020202020204" pitchFamily="34" charset="0"/>
                        </a:rPr>
                        <a:t>P-Value</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800"/>
                        </a:spcAft>
                      </a:pPr>
                      <a:r>
                        <a:rPr lang="en-CA" sz="1200" b="1" dirty="0">
                          <a:effectLst/>
                          <a:latin typeface="Arial" panose="020B0604020202020204" pitchFamily="34" charset="0"/>
                          <a:cs typeface="Arial" panose="020B0604020202020204" pitchFamily="34" charset="0"/>
                        </a:rPr>
                        <a:t>0.0382</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800"/>
                        </a:spcAft>
                      </a:pPr>
                      <a:r>
                        <a:rPr lang="en-CA" sz="1200" dirty="0">
                          <a:effectLst/>
                          <a:latin typeface="Arial" panose="020B0604020202020204" pitchFamily="34" charset="0"/>
                          <a:cs typeface="Arial" panose="020B0604020202020204" pitchFamily="34" charset="0"/>
                        </a:rPr>
                        <a:t>0.2391</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800"/>
                        </a:spcAft>
                      </a:pPr>
                      <a:r>
                        <a:rPr lang="en-CA" sz="1200" dirty="0">
                          <a:effectLst/>
                          <a:latin typeface="Arial" panose="020B0604020202020204" pitchFamily="34" charset="0"/>
                          <a:cs typeface="Arial" panose="020B0604020202020204" pitchFamily="34" charset="0"/>
                        </a:rPr>
                        <a:t> </a:t>
                      </a:r>
                      <a:endParaRPr lang="en-CA" sz="1200"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tc>
                  <a:txBody>
                    <a:bodyPr/>
                    <a:lstStyle/>
                    <a:p>
                      <a:pPr algn="ctr">
                        <a:lnSpc>
                          <a:spcPct val="107000"/>
                        </a:lnSpc>
                        <a:spcAft>
                          <a:spcPts val="800"/>
                        </a:spcAft>
                      </a:pPr>
                      <a:r>
                        <a:rPr lang="en-CA" sz="1200" b="1" dirty="0">
                          <a:effectLst/>
                          <a:latin typeface="Arial" panose="020B0604020202020204" pitchFamily="34" charset="0"/>
                          <a:cs typeface="Arial" panose="020B0604020202020204" pitchFamily="34" charset="0"/>
                        </a:rPr>
                        <a:t>0.0044</a:t>
                      </a:r>
                      <a:endParaRPr lang="en-CA" sz="1200" b="1" dirty="0">
                        <a:effectLst/>
                        <a:latin typeface="Arial" panose="020B0604020202020204" pitchFamily="34" charset="0"/>
                        <a:ea typeface="Calibri" panose="020F0502020204030204" pitchFamily="34" charset="0"/>
                        <a:cs typeface="Arial" panose="020B0604020202020204" pitchFamily="34" charset="0"/>
                      </a:endParaRPr>
                    </a:p>
                  </a:txBody>
                  <a:tcPr marL="36164" marR="36164" marT="0" marB="0" anchor="ctr"/>
                </a:tc>
                <a:extLst>
                  <a:ext uri="{0D108BD9-81ED-4DB2-BD59-A6C34878D82A}">
                    <a16:rowId xmlns:a16="http://schemas.microsoft.com/office/drawing/2014/main" val="956208439"/>
                  </a:ext>
                </a:extLst>
              </a:tr>
            </a:tbl>
          </a:graphicData>
        </a:graphic>
      </p:graphicFrame>
      <p:sp>
        <p:nvSpPr>
          <p:cNvPr id="110" name="TextBox 109">
            <a:extLst>
              <a:ext uri="{FF2B5EF4-FFF2-40B4-BE49-F238E27FC236}">
                <a16:creationId xmlns:a16="http://schemas.microsoft.com/office/drawing/2014/main" id="{B6B51B3F-2E66-4CB8-82C2-D0C8CCBE75DC}"/>
              </a:ext>
            </a:extLst>
          </p:cNvPr>
          <p:cNvSpPr txBox="1"/>
          <p:nvPr/>
        </p:nvSpPr>
        <p:spPr>
          <a:xfrm>
            <a:off x="5120561" y="10235886"/>
            <a:ext cx="4536000" cy="3459922"/>
          </a:xfrm>
          <a:prstGeom prst="rect">
            <a:avLst/>
          </a:prstGeom>
          <a:noFill/>
          <a:ln>
            <a:noFill/>
          </a:ln>
        </p:spPr>
        <p:txBody>
          <a:bodyPr wrap="square" rtlCol="0">
            <a:spAutoFit/>
          </a:bodyPr>
          <a:lstStyle/>
          <a:p>
            <a:pPr>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a:t>
            </a:r>
            <a:r>
              <a:rPr lang="en-CA" b="1" dirty="0">
                <a:latin typeface="Arial" panose="020B0604020202020204" pitchFamily="34" charset="0"/>
                <a:cs typeface="Arial" panose="020B0604020202020204" pitchFamily="34" charset="0"/>
              </a:rPr>
              <a:t>n = 126 eyes in 78 patients </a:t>
            </a:r>
            <a:r>
              <a:rPr lang="en-CA" dirty="0">
                <a:latin typeface="Arial" panose="020B0604020202020204" pitchFamily="34" charset="0"/>
                <a:cs typeface="Arial" panose="020B0604020202020204" pitchFamily="34" charset="0"/>
              </a:rPr>
              <a:t>(39 F, 39 M)</a:t>
            </a:r>
          </a:p>
          <a:p>
            <a:pPr>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a:t>
            </a:r>
            <a:r>
              <a:rPr lang="en-CA" b="1" dirty="0">
                <a:latin typeface="Arial" panose="020B0604020202020204" pitchFamily="34" charset="0"/>
                <a:cs typeface="Arial" panose="020B0604020202020204" pitchFamily="34" charset="0"/>
              </a:rPr>
              <a:t>Mean age:</a:t>
            </a:r>
            <a:r>
              <a:rPr lang="en-CA" dirty="0">
                <a:latin typeface="Arial" panose="020B0604020202020204" pitchFamily="34" charset="0"/>
                <a:cs typeface="Arial" panose="020B0604020202020204" pitchFamily="34" charset="0"/>
              </a:rPr>
              <a:t> 52.2 ± 18.2 years</a:t>
            </a:r>
          </a:p>
          <a:p>
            <a:pPr>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Most common </a:t>
            </a:r>
            <a:r>
              <a:rPr lang="en-CA" b="1" dirty="0">
                <a:latin typeface="Arial" panose="020B0604020202020204" pitchFamily="34" charset="0"/>
                <a:cs typeface="Arial" panose="020B0604020202020204" pitchFamily="34" charset="0"/>
              </a:rPr>
              <a:t>symptoms</a:t>
            </a:r>
            <a:r>
              <a:rPr lang="en-CA" dirty="0">
                <a:latin typeface="Arial" panose="020B0604020202020204" pitchFamily="34" charset="0"/>
                <a:cs typeface="Arial" panose="020B0604020202020204" pitchFamily="34" charset="0"/>
              </a:rPr>
              <a:t> (% patients): blur (86%), photophobia (71%), pain (54%)</a:t>
            </a:r>
          </a:p>
          <a:p>
            <a:pPr>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Most common </a:t>
            </a:r>
            <a:r>
              <a:rPr lang="en-CA" b="1" dirty="0">
                <a:latin typeface="Arial" panose="020B0604020202020204" pitchFamily="34" charset="0"/>
                <a:cs typeface="Arial" panose="020B0604020202020204" pitchFamily="34" charset="0"/>
              </a:rPr>
              <a:t>previous lens modalities </a:t>
            </a:r>
            <a:r>
              <a:rPr lang="en-CA" dirty="0">
                <a:latin typeface="Arial" panose="020B0604020202020204" pitchFamily="34" charset="0"/>
                <a:cs typeface="Arial" panose="020B0604020202020204" pitchFamily="34" charset="0"/>
              </a:rPr>
              <a:t>(% eyes): conventional scleral lenses (47%), glasses (47%), corneal GPs (33%)</a:t>
            </a:r>
          </a:p>
          <a:p>
            <a:pPr>
              <a:spcAft>
                <a:spcPts val="500"/>
              </a:spcAft>
              <a:buFont typeface="Arial" panose="020B0604020202020204" pitchFamily="34" charset="0"/>
              <a:buChar char="•"/>
            </a:pPr>
            <a:r>
              <a:rPr lang="en-CA" dirty="0">
                <a:latin typeface="Arial" panose="020B0604020202020204" pitchFamily="34" charset="0"/>
                <a:cs typeface="Arial" panose="020B0604020202020204" pitchFamily="34" charset="0"/>
              </a:rPr>
              <a:t> % eyes achieving </a:t>
            </a:r>
            <a:r>
              <a:rPr lang="en-CA" b="1" dirty="0">
                <a:latin typeface="Arial" panose="020B0604020202020204" pitchFamily="34" charset="0"/>
                <a:cs typeface="Arial" panose="020B0604020202020204" pitchFamily="34" charset="0"/>
              </a:rPr>
              <a:t>20/50 BCVA or better</a:t>
            </a:r>
            <a:r>
              <a:rPr lang="en-CA" dirty="0">
                <a:latin typeface="Arial" panose="020B0604020202020204" pitchFamily="34" charset="0"/>
                <a:cs typeface="Arial" panose="020B0604020202020204" pitchFamily="34" charset="0"/>
              </a:rPr>
              <a:t>: pre-PROSE (51%); with PROSE (86%)</a:t>
            </a:r>
          </a:p>
          <a:p>
            <a:pPr>
              <a:spcAft>
                <a:spcPts val="500"/>
              </a:spcAft>
              <a:buFont typeface="Arial" panose="020B0604020202020204" pitchFamily="34" charset="0"/>
              <a:buChar char="•"/>
            </a:pPr>
            <a:r>
              <a:rPr lang="en-CA" b="1" dirty="0">
                <a:latin typeface="Arial" panose="020B0604020202020204" pitchFamily="34" charset="0"/>
                <a:cs typeface="Arial" panose="020B0604020202020204" pitchFamily="34" charset="0"/>
              </a:rPr>
              <a:t> Failed PROSE wear </a:t>
            </a:r>
            <a:r>
              <a:rPr lang="en-CA" dirty="0">
                <a:latin typeface="Arial" panose="020B0604020202020204" pitchFamily="34" charset="0"/>
                <a:cs typeface="Arial" panose="020B0604020202020204" pitchFamily="34" charset="0"/>
              </a:rPr>
              <a:t>(discontinued as advised by clinician): 3 eyes of 2 patients</a:t>
            </a:r>
          </a:p>
        </p:txBody>
      </p:sp>
      <p:sp>
        <p:nvSpPr>
          <p:cNvPr id="111" name="Rectangle: Rounded Corners 110">
            <a:extLst>
              <a:ext uri="{FF2B5EF4-FFF2-40B4-BE49-F238E27FC236}">
                <a16:creationId xmlns:a16="http://schemas.microsoft.com/office/drawing/2014/main" id="{98C77087-A95D-454F-BBF4-564E1F39C2D3}"/>
              </a:ext>
            </a:extLst>
          </p:cNvPr>
          <p:cNvSpPr/>
          <p:nvPr/>
        </p:nvSpPr>
        <p:spPr>
          <a:xfrm>
            <a:off x="5120845" y="9754164"/>
            <a:ext cx="4536000" cy="446593"/>
          </a:xfrm>
          <a:prstGeom prst="roundRect">
            <a:avLst/>
          </a:prstGeom>
          <a:solidFill>
            <a:srgbClr val="002060"/>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143" b="1" dirty="0">
                <a:solidFill>
                  <a:schemeClr val="bg1"/>
                </a:solidFill>
                <a:latin typeface="Arial" panose="020B0604020202020204" pitchFamily="34" charset="0"/>
                <a:cs typeface="Arial" panose="020B0604020202020204" pitchFamily="34" charset="0"/>
              </a:rPr>
              <a:t>Results</a:t>
            </a:r>
          </a:p>
        </p:txBody>
      </p:sp>
      <p:sp>
        <p:nvSpPr>
          <p:cNvPr id="38" name="TextBox 37">
            <a:extLst>
              <a:ext uri="{FF2B5EF4-FFF2-40B4-BE49-F238E27FC236}">
                <a16:creationId xmlns:a16="http://schemas.microsoft.com/office/drawing/2014/main" id="{40E7D561-0FF0-4499-9DD5-4775C7AABBB7}"/>
              </a:ext>
            </a:extLst>
          </p:cNvPr>
          <p:cNvSpPr txBox="1"/>
          <p:nvPr/>
        </p:nvSpPr>
        <p:spPr>
          <a:xfrm>
            <a:off x="9921343" y="6719981"/>
            <a:ext cx="4813084" cy="690821"/>
          </a:xfrm>
          <a:prstGeom prst="rect">
            <a:avLst/>
          </a:prstGeom>
          <a:noFill/>
        </p:spPr>
        <p:txBody>
          <a:bodyPr wrap="square" lIns="36000" tIns="36000" rIns="36000" bIns="36000" rtlCol="0">
            <a:spAutoFit/>
          </a:bodyPr>
          <a:lstStyle/>
          <a:p>
            <a:pPr>
              <a:spcAft>
                <a:spcPts val="500"/>
              </a:spcAft>
            </a:pPr>
            <a:r>
              <a:rPr lang="en-CA" sz="900" b="1" dirty="0">
                <a:latin typeface="Arial" panose="020B0604020202020204" pitchFamily="34" charset="0"/>
                <a:cs typeface="Arial" panose="020B0604020202020204" pitchFamily="34" charset="0"/>
              </a:rPr>
              <a:t>Table 1. </a:t>
            </a:r>
            <a:r>
              <a:rPr lang="en-CA" sz="900" dirty="0">
                <a:latin typeface="Arial" panose="020B0604020202020204" pitchFamily="34" charset="0"/>
                <a:cs typeface="Arial" panose="020B0604020202020204" pitchFamily="34" charset="0"/>
              </a:rPr>
              <a:t>Diagnoses indicating PROSE wear, categorized into</a:t>
            </a:r>
            <a:r>
              <a:rPr lang="en-CA" sz="900" b="1" dirty="0">
                <a:latin typeface="Arial" panose="020B0604020202020204" pitchFamily="34" charset="0"/>
                <a:cs typeface="Arial" panose="020B0604020202020204" pitchFamily="34" charset="0"/>
              </a:rPr>
              <a:t> (a) distorted corneal surface </a:t>
            </a:r>
            <a:r>
              <a:rPr lang="en-CA" sz="900" dirty="0">
                <a:latin typeface="Arial" panose="020B0604020202020204" pitchFamily="34" charset="0"/>
                <a:cs typeface="Arial" panose="020B0604020202020204" pitchFamily="34" charset="0"/>
              </a:rPr>
              <a:t>and </a:t>
            </a:r>
            <a:r>
              <a:rPr lang="en-CA" sz="900" b="1" dirty="0">
                <a:latin typeface="Arial" panose="020B0604020202020204" pitchFamily="34" charset="0"/>
                <a:cs typeface="Arial" panose="020B0604020202020204" pitchFamily="34" charset="0"/>
              </a:rPr>
              <a:t>(b) OSD</a:t>
            </a:r>
            <a:r>
              <a:rPr lang="en-CA" sz="900" dirty="0">
                <a:latin typeface="Arial" panose="020B0604020202020204" pitchFamily="34" charset="0"/>
                <a:cs typeface="Arial" panose="020B0604020202020204" pitchFamily="34" charset="0"/>
              </a:rPr>
              <a:t> groups. Of 126 eyes, a total of 166 diagnoses were made.</a:t>
            </a:r>
          </a:p>
          <a:p>
            <a:pPr>
              <a:spcAft>
                <a:spcPts val="500"/>
              </a:spcAft>
            </a:pPr>
            <a:r>
              <a:rPr lang="en-CA" sz="900" dirty="0">
                <a:latin typeface="Arial" panose="020B0604020202020204" pitchFamily="34" charset="0"/>
                <a:cs typeface="Arial" panose="020B0604020202020204" pitchFamily="34" charset="0"/>
              </a:rPr>
              <a:t>*Other etiologies: severe meibomian gland dysfunction, rheumatoid arthritis, Bell’s palsy, post-laser in situ keratomileusis, glaucoma medications, and suspected </a:t>
            </a:r>
            <a:r>
              <a:rPr lang="en-CA" sz="900" dirty="0" err="1">
                <a:latin typeface="Arial" panose="020B0604020202020204" pitchFamily="34" charset="0"/>
                <a:cs typeface="Arial" panose="020B0604020202020204" pitchFamily="34" charset="0"/>
              </a:rPr>
              <a:t>phlyctenular</a:t>
            </a:r>
            <a:r>
              <a:rPr lang="en-CA" sz="900" dirty="0">
                <a:latin typeface="Arial" panose="020B0604020202020204" pitchFamily="34" charset="0"/>
                <a:cs typeface="Arial" panose="020B0604020202020204" pitchFamily="34" charset="0"/>
              </a:rPr>
              <a:t> keratitis.</a:t>
            </a:r>
          </a:p>
        </p:txBody>
      </p:sp>
      <p:sp>
        <p:nvSpPr>
          <p:cNvPr id="39" name="TextBox 38">
            <a:extLst>
              <a:ext uri="{FF2B5EF4-FFF2-40B4-BE49-F238E27FC236}">
                <a16:creationId xmlns:a16="http://schemas.microsoft.com/office/drawing/2014/main" id="{55A12926-EBBD-4237-BFFF-6FD8BA21311B}"/>
              </a:ext>
            </a:extLst>
          </p:cNvPr>
          <p:cNvSpPr txBox="1"/>
          <p:nvPr/>
        </p:nvSpPr>
        <p:spPr>
          <a:xfrm>
            <a:off x="10439433" y="9518018"/>
            <a:ext cx="8475586" cy="211203"/>
          </a:xfrm>
          <a:prstGeom prst="rect">
            <a:avLst/>
          </a:prstGeom>
          <a:noFill/>
        </p:spPr>
        <p:txBody>
          <a:bodyPr wrap="square" lIns="36000" tIns="36000" rIns="36000" bIns="36000" rtlCol="0">
            <a:spAutoFit/>
          </a:bodyPr>
          <a:lstStyle/>
          <a:p>
            <a:r>
              <a:rPr lang="en-CA" sz="900" b="1" dirty="0">
                <a:latin typeface="Arial" panose="020B0604020202020204" pitchFamily="34" charset="0"/>
                <a:cs typeface="Arial" panose="020B0604020202020204" pitchFamily="34" charset="0"/>
              </a:rPr>
              <a:t>Table 2. </a:t>
            </a:r>
            <a:r>
              <a:rPr lang="en-CA" sz="900" dirty="0">
                <a:latin typeface="Arial" panose="020B0604020202020204" pitchFamily="34" charset="0"/>
                <a:cs typeface="Arial" panose="020B0604020202020204" pitchFamily="34" charset="0"/>
              </a:rPr>
              <a:t>Best corrected visual acuity (BCVA) pre-PROSE, with PROSE, and change (PROSE BCVA – pre-PROSE BCVA). P-values ≤0.05 are statistically significant.</a:t>
            </a:r>
          </a:p>
        </p:txBody>
      </p:sp>
      <p:sp>
        <p:nvSpPr>
          <p:cNvPr id="41" name="TextBox 40">
            <a:extLst>
              <a:ext uri="{FF2B5EF4-FFF2-40B4-BE49-F238E27FC236}">
                <a16:creationId xmlns:a16="http://schemas.microsoft.com/office/drawing/2014/main" id="{8A1197E9-0952-4CA2-B403-3FFC580EDB3D}"/>
              </a:ext>
            </a:extLst>
          </p:cNvPr>
          <p:cNvSpPr txBox="1"/>
          <p:nvPr/>
        </p:nvSpPr>
        <p:spPr>
          <a:xfrm>
            <a:off x="14545636" y="4334083"/>
            <a:ext cx="253022" cy="217166"/>
          </a:xfrm>
          <a:prstGeom prst="rect">
            <a:avLst/>
          </a:prstGeom>
          <a:noFill/>
        </p:spPr>
        <p:txBody>
          <a:bodyPr wrap="square" lIns="36000" tIns="36000" rIns="36000" bIns="36000" rtlCol="0">
            <a:spAutoFit/>
          </a:bodyPr>
          <a:lstStyle/>
          <a:p>
            <a:r>
              <a:rPr lang="en-CA" sz="900" b="1" dirty="0">
                <a:latin typeface="Arial" panose="020B0604020202020204" pitchFamily="34" charset="0"/>
                <a:cs typeface="Arial" panose="020B0604020202020204" pitchFamily="34" charset="0"/>
              </a:rPr>
              <a:t>(b)</a:t>
            </a:r>
          </a:p>
        </p:txBody>
      </p:sp>
      <p:sp>
        <p:nvSpPr>
          <p:cNvPr id="42" name="TextBox 41">
            <a:extLst>
              <a:ext uri="{FF2B5EF4-FFF2-40B4-BE49-F238E27FC236}">
                <a16:creationId xmlns:a16="http://schemas.microsoft.com/office/drawing/2014/main" id="{7F3CA8AA-E141-476F-B0CF-3B17CD296037}"/>
              </a:ext>
            </a:extLst>
          </p:cNvPr>
          <p:cNvSpPr txBox="1"/>
          <p:nvPr/>
        </p:nvSpPr>
        <p:spPr>
          <a:xfrm>
            <a:off x="9918529" y="4334083"/>
            <a:ext cx="253022" cy="217166"/>
          </a:xfrm>
          <a:prstGeom prst="rect">
            <a:avLst/>
          </a:prstGeom>
          <a:noFill/>
        </p:spPr>
        <p:txBody>
          <a:bodyPr wrap="square" lIns="36000" tIns="36000" rIns="36000" bIns="36000" rtlCol="0">
            <a:spAutoFit/>
          </a:bodyPr>
          <a:lstStyle/>
          <a:p>
            <a:r>
              <a:rPr lang="en-CA" sz="900" b="1" dirty="0">
                <a:latin typeface="Arial" panose="020B0604020202020204" pitchFamily="34" charset="0"/>
                <a:cs typeface="Arial" panose="020B0604020202020204" pitchFamily="34" charset="0"/>
              </a:rPr>
              <a:t>(a)</a:t>
            </a:r>
          </a:p>
        </p:txBody>
      </p:sp>
      <p:pic>
        <p:nvPicPr>
          <p:cNvPr id="3" name="Picture 2">
            <a:extLst>
              <a:ext uri="{FF2B5EF4-FFF2-40B4-BE49-F238E27FC236}">
                <a16:creationId xmlns:a16="http://schemas.microsoft.com/office/drawing/2014/main" id="{CF3268DF-D0A8-49D8-9164-1D257C34F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000" y="2848458"/>
            <a:ext cx="2563886" cy="863176"/>
          </a:xfrm>
          <a:prstGeom prst="rect">
            <a:avLst/>
          </a:prstGeom>
        </p:spPr>
      </p:pic>
      <p:pic>
        <p:nvPicPr>
          <p:cNvPr id="43" name="Picture 42" descr="S:\PP Images\Boston Ocular Surface Prosthesis Schematics\The Boston Ocular Surface Prosthesis - Vertical.tif">
            <a:extLst>
              <a:ext uri="{FF2B5EF4-FFF2-40B4-BE49-F238E27FC236}">
                <a16:creationId xmlns:a16="http://schemas.microsoft.com/office/drawing/2014/main" id="{5E0EF545-94D2-4C04-887D-465C53E003B0}"/>
              </a:ext>
            </a:extLst>
          </p:cNvPr>
          <p:cNvPicPr>
            <a:picLocks noChangeAspect="1" noChangeArrowheads="1"/>
          </p:cNvPicPr>
          <p:nvPr/>
        </p:nvPicPr>
        <p:blipFill rotWithShape="1">
          <a:blip r:embed="rId5" cstate="print"/>
          <a:srcRect l="3150" t="3142" r="2281" b="3142"/>
          <a:stretch/>
        </p:blipFill>
        <p:spPr bwMode="auto">
          <a:xfrm>
            <a:off x="388271" y="8418679"/>
            <a:ext cx="1796129" cy="2928973"/>
          </a:xfrm>
          <a:prstGeom prst="rect">
            <a:avLst/>
          </a:prstGeom>
          <a:noFill/>
          <a:ln w="9525">
            <a:noFill/>
            <a:miter lim="800000"/>
            <a:headEnd/>
            <a:tailEnd/>
          </a:ln>
        </p:spPr>
      </p:pic>
      <p:pic>
        <p:nvPicPr>
          <p:cNvPr id="44" name="Content Placeholder 3" descr="2008-06-11 145632Novack, Richard PMD.tif">
            <a:extLst>
              <a:ext uri="{FF2B5EF4-FFF2-40B4-BE49-F238E27FC236}">
                <a16:creationId xmlns:a16="http://schemas.microsoft.com/office/drawing/2014/main" id="{0D43B897-44E9-4ABF-AE87-89E654795F61}"/>
              </a:ext>
            </a:extLst>
          </p:cNvPr>
          <p:cNvPicPr>
            <a:picLocks noChangeAspect="1"/>
          </p:cNvPicPr>
          <p:nvPr/>
        </p:nvPicPr>
        <p:blipFill rotWithShape="1">
          <a:blip r:embed="rId6" cstate="print"/>
          <a:srcRect l="36968" t="13290" r="29275" b="15173"/>
          <a:stretch/>
        </p:blipFill>
        <p:spPr bwMode="auto">
          <a:xfrm>
            <a:off x="2649908" y="8418678"/>
            <a:ext cx="2079217" cy="2928973"/>
          </a:xfrm>
          <a:prstGeom prst="rect">
            <a:avLst/>
          </a:prstGeom>
          <a:noFill/>
          <a:ln w="9525">
            <a:noFill/>
            <a:miter lim="800000"/>
            <a:headEnd/>
            <a:tailEnd/>
          </a:ln>
        </p:spPr>
      </p:pic>
      <p:sp>
        <p:nvSpPr>
          <p:cNvPr id="45" name="TextBox 44">
            <a:extLst>
              <a:ext uri="{FF2B5EF4-FFF2-40B4-BE49-F238E27FC236}">
                <a16:creationId xmlns:a16="http://schemas.microsoft.com/office/drawing/2014/main" id="{62EEBE06-FE9E-4B2F-B093-CB6AA806D17B}"/>
              </a:ext>
            </a:extLst>
          </p:cNvPr>
          <p:cNvSpPr txBox="1"/>
          <p:nvPr/>
        </p:nvSpPr>
        <p:spPr>
          <a:xfrm>
            <a:off x="2649908" y="11343564"/>
            <a:ext cx="2100440" cy="488201"/>
          </a:xfrm>
          <a:prstGeom prst="rect">
            <a:avLst/>
          </a:prstGeom>
          <a:noFill/>
        </p:spPr>
        <p:txBody>
          <a:bodyPr wrap="square" lIns="36000" tIns="36000" rIns="36000" bIns="36000" rtlCol="0">
            <a:spAutoFit/>
          </a:bodyPr>
          <a:lstStyle/>
          <a:p>
            <a:r>
              <a:rPr lang="en-CA" sz="900" b="1" dirty="0">
                <a:latin typeface="Arial" panose="020B0604020202020204" pitchFamily="34" charset="0"/>
                <a:cs typeface="Arial" panose="020B0604020202020204" pitchFamily="34" charset="0"/>
              </a:rPr>
              <a:t>Figure 2. </a:t>
            </a:r>
            <a:r>
              <a:rPr lang="en-CA" sz="900" dirty="0">
                <a:latin typeface="Arial" panose="020B0604020202020204" pitchFamily="34" charset="0"/>
                <a:cs typeface="Arial" panose="020B0604020202020204" pitchFamily="34" charset="0"/>
              </a:rPr>
              <a:t>Cross section of a PROSE device, saline reservoir with fluorescein dye, and cornea (Source: </a:t>
            </a:r>
            <a:r>
              <a:rPr lang="en-CA" sz="900" dirty="0" err="1">
                <a:latin typeface="Arial" panose="020B0604020202020204" pitchFamily="34" charset="0"/>
                <a:cs typeface="Arial" panose="020B0604020202020204" pitchFamily="34" charset="0"/>
              </a:rPr>
              <a:t>BostonSight</a:t>
            </a:r>
            <a:r>
              <a:rPr lang="en-CA" sz="9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635476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1018</Words>
  <Application>Microsoft Office PowerPoint</Application>
  <PresentationFormat>Custom</PresentationFormat>
  <Paragraphs>118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cp:lastModifiedBy>
  <cp:revision>81</cp:revision>
  <dcterms:created xsi:type="dcterms:W3CDTF">2021-03-22T16:13:49Z</dcterms:created>
  <dcterms:modified xsi:type="dcterms:W3CDTF">2021-04-20T03:20:30Z</dcterms:modified>
</cp:coreProperties>
</file>